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68" r:id="rId2"/>
    <p:sldId id="269" r:id="rId3"/>
    <p:sldId id="273" r:id="rId4"/>
    <p:sldId id="274" r:id="rId5"/>
    <p:sldId id="286" r:id="rId6"/>
    <p:sldId id="277" r:id="rId7"/>
    <p:sldId id="283" r:id="rId8"/>
    <p:sldId id="281" r:id="rId9"/>
    <p:sldId id="289" r:id="rId10"/>
    <p:sldId id="284" r:id="rId11"/>
    <p:sldId id="291" r:id="rId12"/>
    <p:sldId id="297" r:id="rId13"/>
    <p:sldId id="314" r:id="rId14"/>
    <p:sldId id="316" r:id="rId15"/>
    <p:sldId id="298" r:id="rId16"/>
    <p:sldId id="299" r:id="rId17"/>
    <p:sldId id="301" r:id="rId18"/>
    <p:sldId id="293" r:id="rId19"/>
    <p:sldId id="295" r:id="rId20"/>
    <p:sldId id="275" r:id="rId21"/>
    <p:sldId id="313" r:id="rId22"/>
    <p:sldId id="306" r:id="rId23"/>
    <p:sldId id="308" r:id="rId24"/>
    <p:sldId id="309" r:id="rId25"/>
    <p:sldId id="287" r:id="rId26"/>
    <p:sldId id="311" r:id="rId27"/>
    <p:sldId id="312" r:id="rId28"/>
    <p:sldId id="302" r:id="rId29"/>
    <p:sldId id="303" r:id="rId30"/>
    <p:sldId id="304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선미" initials="성" lastIdx="1" clrIdx="0">
    <p:extLst>
      <p:ext uri="{19B8F6BF-5375-455C-9EA6-DF929625EA0E}">
        <p15:presenceInfo xmlns:p15="http://schemas.microsoft.com/office/powerpoint/2012/main" userId="성선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B39"/>
    <a:srgbClr val="182A1F"/>
    <a:srgbClr val="666699"/>
    <a:srgbClr val="FF66FF"/>
    <a:srgbClr val="2D3737"/>
    <a:srgbClr val="283C2F"/>
    <a:srgbClr val="1D251F"/>
    <a:srgbClr val="5B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27" autoAdjust="0"/>
    <p:restoredTop sz="89629" autoAdjust="0"/>
  </p:normalViewPr>
  <p:slideViewPr>
    <p:cSldViewPr>
      <p:cViewPr>
        <p:scale>
          <a:sx n="100" d="100"/>
          <a:sy n="100" d="100"/>
        </p:scale>
        <p:origin x="2274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180019916922157E-2"/>
          <c:y val="4.0840657463343005E-2"/>
          <c:w val="0.90558547369477915"/>
          <c:h val="0.687945213003551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기본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</c:v>
                </c:pt>
                <c:pt idx="1">
                  <c:v>0.25</c:v>
                </c:pt>
                <c:pt idx="2">
                  <c:v>0.3</c:v>
                </c:pt>
                <c:pt idx="3">
                  <c:v>0.35</c:v>
                </c:pt>
                <c:pt idx="4">
                  <c:v>0.4</c:v>
                </c:pt>
                <c:pt idx="5">
                  <c:v>0.45</c:v>
                </c:pt>
                <c:pt idx="6">
                  <c:v>0.5</c:v>
                </c:pt>
                <c:pt idx="7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1F-4615-9081-C90A6F452B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20%방호복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  <c:pt idx="7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1F-4615-9081-C90A6F452B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40%방호복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1F-4615-9081-C90A6F452B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058336"/>
        <c:axId val="2125450784"/>
      </c:lineChart>
      <c:catAx>
        <c:axId val="12805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5450784"/>
        <c:crosses val="autoZero"/>
        <c:auto val="1"/>
        <c:lblAlgn val="ctr"/>
        <c:lblOffset val="100"/>
        <c:noMultiLvlLbl val="0"/>
      </c:catAx>
      <c:valAx>
        <c:axId val="21254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05833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0442345419937227E-2"/>
          <c:y val="0.86578122841835137"/>
          <c:w val="0.90711852863931275"/>
          <c:h val="0.12908965930578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5T00:29:07.732" idx="1">
    <p:pos x="1048" y="697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2B26F-C162-4387-B686-245F254E5E69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C09AE-6D51-4290-8AF3-F66483B464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2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331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861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44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57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425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/>
              <a:t>방사능으로 유전자를 변형시켜 슈퍼생물을 만드는 연구소의 연구원이던 주인공은 어느 순간 실험체로 쓰인 동물들이 </a:t>
            </a:r>
            <a:r>
              <a:rPr lang="ko-KR" altLang="en-US" sz="1200" err="1"/>
              <a:t>사라지는걸</a:t>
            </a:r>
            <a:r>
              <a:rPr lang="ko-KR" altLang="en-US" sz="1200"/>
              <a:t> 발견하고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이상하게 여기던 도중 연구소 근처에서 잘 알려지지 않은 지역에서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미쳐 날뛰고 있는 실험체들을 발견한다</a:t>
            </a:r>
            <a:r>
              <a:rPr lang="en-US" altLang="ko-KR" sz="1200"/>
              <a:t>. </a:t>
            </a:r>
            <a:r>
              <a:rPr lang="ko-KR" altLang="en-US" sz="1200"/>
              <a:t>주인공은 충격을 받아 동물들을 구하고 프로젝트를 중단시킬 방법을 찾아 프로젝트를 끝내려 하는데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201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0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19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343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방사능 수치에 대응 하여 체력을 잘 관리하면서 연구소 까지 가야합니다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84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80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65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400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5.png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42.png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comments" Target="../comments/comment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7.jpeg"/><Relationship Id="rId4" Type="http://schemas.openxmlformats.org/officeDocument/2006/relationships/hyperlink" Target="https://m.bobaedream.co.kr/board/bbs_view/national/1821387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3.png"/><Relationship Id="rId5" Type="http://schemas.openxmlformats.org/officeDocument/2006/relationships/image" Target="../media/image62.jpg"/><Relationship Id="rId4" Type="http://schemas.openxmlformats.org/officeDocument/2006/relationships/image" Target="../media/image61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82062" y="1625605"/>
            <a:ext cx="35798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CORRUPT LAP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48064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2016180047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</a:rPr>
              <a:t>권 다현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lt"/>
              <a:ea typeface="양재본목각체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2016180053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성 선미    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2015184013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서 채원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835696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74013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305211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그래픽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F59C590-5654-440E-95FE-2FC54352E644}"/>
              </a:ext>
            </a:extLst>
          </p:cNvPr>
          <p:cNvSpPr/>
          <p:nvPr/>
        </p:nvSpPr>
        <p:spPr>
          <a:xfrm>
            <a:off x="6660232" y="188640"/>
            <a:ext cx="2160240" cy="1296136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70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0076F8-FBD7-463B-943C-9DBCF6D809E0}"/>
              </a:ext>
            </a:extLst>
          </p:cNvPr>
          <p:cNvSpPr/>
          <p:nvPr/>
        </p:nvSpPr>
        <p:spPr>
          <a:xfrm>
            <a:off x="611560" y="4221088"/>
            <a:ext cx="1800200" cy="165618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7547B02-42BF-4B58-A1E3-D44C50512A6B}"/>
              </a:ext>
            </a:extLst>
          </p:cNvPr>
          <p:cNvSpPr/>
          <p:nvPr/>
        </p:nvSpPr>
        <p:spPr>
          <a:xfrm>
            <a:off x="919195" y="4502850"/>
            <a:ext cx="1153388" cy="106111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5F3900-5087-49F9-A25B-228A9F8D815C}"/>
              </a:ext>
            </a:extLst>
          </p:cNvPr>
          <p:cNvSpPr/>
          <p:nvPr/>
        </p:nvSpPr>
        <p:spPr>
          <a:xfrm>
            <a:off x="1173796" y="4727874"/>
            <a:ext cx="624178" cy="60759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43C952-9DDA-4763-9A84-B3F804799547}"/>
              </a:ext>
            </a:extLst>
          </p:cNvPr>
          <p:cNvSpPr/>
          <p:nvPr/>
        </p:nvSpPr>
        <p:spPr>
          <a:xfrm>
            <a:off x="4139952" y="1124744"/>
            <a:ext cx="3021169" cy="671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8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76CB1-F6F3-477C-B550-0C1FAAB714BE}"/>
              </a:ext>
            </a:extLst>
          </p:cNvPr>
          <p:cNvSpPr txBox="1"/>
          <p:nvPr/>
        </p:nvSpPr>
        <p:spPr>
          <a:xfrm>
            <a:off x="4247456" y="2060848"/>
            <a:ext cx="489654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플레이어 반경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600m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이내에 생성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처음 생성시 반지름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400m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이며 일정 시간이 지나면 원의 크기가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생성되기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전 생성 위치 미니 맵 표시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30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초간 크기 유지 후 반지름이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씩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소멸 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뒤 새로운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생성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[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효과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방사능 수치가 일시적으로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93091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41181" y="4693546"/>
            <a:ext cx="7945129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플레이어가 지도를 모아 목적지를 찾을 수 있도록 </a:t>
            </a:r>
            <a:r>
              <a:rPr lang="ko-KR" altLang="en-US" sz="2800" b="1">
                <a:solidFill>
                  <a:srgbClr val="FFFF00"/>
                </a:solidFill>
              </a:rPr>
              <a:t>유도</a:t>
            </a:r>
            <a:endParaRPr lang="ko-KR" altLang="en-US" sz="2400" b="1">
              <a:solidFill>
                <a:srgbClr val="FFFF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86" y="1471769"/>
            <a:ext cx="2176068" cy="3200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000" y="1471769"/>
            <a:ext cx="2176068" cy="3200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71" y="1456917"/>
            <a:ext cx="2165173" cy="3215252"/>
          </a:xfrm>
          <a:prstGeom prst="rect">
            <a:avLst/>
          </a:prstGeom>
        </p:spPr>
      </p:pic>
      <p:sp>
        <p:nvSpPr>
          <p:cNvPr id="14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839334" y="2289113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14527" y="2289113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964CD-5CFD-455A-948A-FAC3DB787CF9}"/>
              </a:ext>
            </a:extLst>
          </p:cNvPr>
          <p:cNvSpPr txBox="1"/>
          <p:nvPr/>
        </p:nvSpPr>
        <p:spPr>
          <a:xfrm>
            <a:off x="4546878" y="-6257"/>
            <a:ext cx="453650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지도를 모아 타락한 연구소를 </a:t>
            </a:r>
            <a:endParaRPr lang="en-US" altLang="ko-KR" sz="24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     찾아 프로젝트를 멈춰라</a:t>
            </a:r>
            <a:r>
              <a:rPr lang="en-US" altLang="ko-KR" sz="2400" b="1">
                <a:solidFill>
                  <a:schemeClr val="bg1"/>
                </a:solidFill>
              </a:rPr>
              <a:t>!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17F31-11C1-43BE-AA77-07B0D0F5C098}"/>
              </a:ext>
            </a:extLst>
          </p:cNvPr>
          <p:cNvSpPr txBox="1"/>
          <p:nvPr/>
        </p:nvSpPr>
        <p:spPr>
          <a:xfrm>
            <a:off x="241744" y="742000"/>
            <a:ext cx="3489174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rgbClr val="FFFF00"/>
                </a:solidFill>
              </a:rPr>
              <a:t>지도 조각 획득 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49756-1E5F-4866-9042-F208678FC37F}"/>
              </a:ext>
            </a:extLst>
          </p:cNvPr>
          <p:cNvSpPr txBox="1"/>
          <p:nvPr/>
        </p:nvSpPr>
        <p:spPr>
          <a:xfrm>
            <a:off x="395536" y="5565111"/>
            <a:ext cx="79451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마지막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지도 조각 획득 시 연구소 본부 위치를 알려줌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/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연구소 본부에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있는 연구 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소장을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물리치면 </a:t>
            </a:r>
            <a:r>
              <a:rPr lang="ko-KR" altLang="en-US" sz="2400" b="1">
                <a:solidFill>
                  <a:srgbClr val="FFFF00"/>
                </a:solidFill>
                <a:latin typeface="+mn-ea"/>
              </a:rPr>
              <a:t>게임 클리어</a:t>
            </a:r>
            <a:endParaRPr lang="en-US" altLang="ko-KR" sz="2200" b="1" dirty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543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2827413" y="739595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83" y="2214100"/>
            <a:ext cx="2433631" cy="2619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4" y="2215748"/>
            <a:ext cx="2531257" cy="264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55" y="2206224"/>
            <a:ext cx="2531258" cy="2627382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6092085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99435" y="1278953"/>
            <a:ext cx="7945129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</a:rPr>
              <a:t>미니 </a:t>
            </a:r>
            <a:r>
              <a:rPr lang="ko-KR" altLang="en-US" sz="3200" b="1" err="1">
                <a:solidFill>
                  <a:srgbClr val="FFFF00"/>
                </a:solidFill>
              </a:rPr>
              <a:t>맵</a:t>
            </a:r>
            <a:r>
              <a:rPr lang="ko-KR" altLang="en-US" sz="2400" b="1" err="1">
                <a:solidFill>
                  <a:schemeClr val="bg1"/>
                </a:solidFill>
              </a:rPr>
              <a:t>의</a:t>
            </a:r>
            <a:r>
              <a:rPr lang="ko-KR" altLang="en-US" sz="2400" b="1">
                <a:solidFill>
                  <a:schemeClr val="bg1"/>
                </a:solidFill>
              </a:rPr>
              <a:t> 가려진 부분이 드러남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1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902094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4D010-B4DF-4241-AB0D-241EC7422C2B}"/>
              </a:ext>
            </a:extLst>
          </p:cNvPr>
          <p:cNvSpPr txBox="1"/>
          <p:nvPr/>
        </p:nvSpPr>
        <p:spPr>
          <a:xfrm>
            <a:off x="5171162" y="5194092"/>
            <a:ext cx="3846452" cy="128984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획득방법은</a:t>
            </a:r>
            <a:r>
              <a:rPr lang="en-US" altLang="ko-KR" sz="2400" b="1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bg1"/>
                </a:solidFill>
              </a:rPr>
              <a:t>타락한 동물의 </a:t>
            </a:r>
            <a:r>
              <a:rPr lang="ko-KR" altLang="en-US" sz="3200" b="1">
                <a:solidFill>
                  <a:srgbClr val="FFFF00"/>
                </a:solidFill>
              </a:rPr>
              <a:t>정화</a:t>
            </a:r>
            <a:endParaRPr lang="en-US" altLang="ko-KR" sz="28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979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3" y="1471081"/>
            <a:ext cx="3983055" cy="39830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58363" y="6167939"/>
            <a:ext cx="494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각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필드마다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연구원과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피폭당한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몬스터가 존재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5731237"/>
            <a:ext cx="4948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몬스터들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중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크기가 유독 큰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대장 몬스터 존재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endParaRPr lang="ko-KR" altLang="en-US" sz="2000" dirty="0"/>
          </a:p>
        </p:txBody>
      </p:sp>
      <p:sp>
        <p:nvSpPr>
          <p:cNvPr id="28" name="타원 27"/>
          <p:cNvSpPr/>
          <p:nvPr/>
        </p:nvSpPr>
        <p:spPr>
          <a:xfrm>
            <a:off x="2389379" y="3293421"/>
            <a:ext cx="1209833" cy="12512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cxnSpLocks/>
            <a:stCxn id="5" idx="0"/>
            <a:endCxn id="28" idx="4"/>
          </p:cNvCxnSpPr>
          <p:nvPr/>
        </p:nvCxnSpPr>
        <p:spPr>
          <a:xfrm flipV="1">
            <a:off x="2474396" y="4544635"/>
            <a:ext cx="519900" cy="118660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98791" y="907728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지도로 밝혀지지 않은 지역은 안개로 가려짐</a:t>
            </a:r>
            <a:endParaRPr lang="ko-KR" altLang="en-US" sz="2000" dirty="0"/>
          </a:p>
        </p:txBody>
      </p:sp>
      <p:sp>
        <p:nvSpPr>
          <p:cNvPr id="19" name="타원 18"/>
          <p:cNvSpPr/>
          <p:nvPr/>
        </p:nvSpPr>
        <p:spPr>
          <a:xfrm>
            <a:off x="2014427" y="1864170"/>
            <a:ext cx="954350" cy="9869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cxnSpLocks/>
            <a:stCxn id="17" idx="2"/>
          </p:cNvCxnSpPr>
          <p:nvPr/>
        </p:nvCxnSpPr>
        <p:spPr>
          <a:xfrm flipH="1">
            <a:off x="2532759" y="1307838"/>
            <a:ext cx="834384" cy="59627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0E34664-6A0A-413E-A8A5-AE368FCBAA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4" y="1471081"/>
            <a:ext cx="3983055" cy="3983055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E2F3E7D-5A0C-46BC-BA4F-4B4396B96A69}"/>
              </a:ext>
            </a:extLst>
          </p:cNvPr>
          <p:cNvSpPr/>
          <p:nvPr/>
        </p:nvSpPr>
        <p:spPr>
          <a:xfrm>
            <a:off x="6156176" y="2390123"/>
            <a:ext cx="2288637" cy="2366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81105BC-9C70-4040-A561-8D472189A8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19" y="1107783"/>
            <a:ext cx="1934306" cy="2047258"/>
          </a:xfrm>
          <a:prstGeom prst="rect">
            <a:avLst/>
          </a:prstGeom>
        </p:spPr>
      </p:pic>
      <p:sp>
        <p:nvSpPr>
          <p:cNvPr id="24" name="아래쪽 화살표 42">
            <a:extLst>
              <a:ext uri="{FF2B5EF4-FFF2-40B4-BE49-F238E27FC236}">
                <a16:creationId xmlns:a16="http://schemas.microsoft.com/office/drawing/2014/main" id="{5B2BC605-C009-4B99-A004-AAB67A200170}"/>
              </a:ext>
            </a:extLst>
          </p:cNvPr>
          <p:cNvSpPr/>
          <p:nvPr/>
        </p:nvSpPr>
        <p:spPr>
          <a:xfrm rot="7529281">
            <a:off x="5993113" y="2345734"/>
            <a:ext cx="383163" cy="58848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11D992-60F0-4779-8BEC-4C6DE6BB7B6D}"/>
              </a:ext>
            </a:extLst>
          </p:cNvPr>
          <p:cNvSpPr txBox="1"/>
          <p:nvPr/>
        </p:nvSpPr>
        <p:spPr>
          <a:xfrm>
            <a:off x="5630806" y="5792294"/>
            <a:ext cx="3339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연구원을 물리쳐 기계에서 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정화 물약을 획득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19E5616-2142-4773-9217-68FD4666687D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00494" y="4726320"/>
            <a:ext cx="0" cy="106597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21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705664" y="4953751"/>
            <a:ext cx="3347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기절 시킨 대장 몬스터를 </a:t>
            </a:r>
            <a:endParaRPr lang="en-US" altLang="ko-KR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pPr algn="ctr"/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획득한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정화물약으로 정화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.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56" y="1143259"/>
            <a:ext cx="3756680" cy="3756680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 flipH="1">
            <a:off x="1889086" y="2602145"/>
            <a:ext cx="288030" cy="5369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160785"/>
            <a:ext cx="3756680" cy="375668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0"/>
          <a:stretch/>
        </p:blipFill>
        <p:spPr>
          <a:xfrm>
            <a:off x="1274790" y="1197071"/>
            <a:ext cx="1745658" cy="1494533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16200000" flipH="1">
            <a:off x="4225798" y="2735502"/>
            <a:ext cx="749290" cy="77079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734990" y="5018231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대장몬스터를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정화 시 지도 조각 획득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99" y="1621648"/>
            <a:ext cx="1377251" cy="9535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209908" y="5938643"/>
            <a:ext cx="88071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지도 조각 획득 시 안개가 걷히며 </a:t>
            </a:r>
            <a:r>
              <a:rPr lang="ko-KR" altLang="en-US" sz="2100" dirty="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새로운 필드가 보이고 </a:t>
            </a:r>
            <a:r>
              <a:rPr lang="ko-KR" altLang="en-US" sz="2100" err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미니맵이</a:t>
            </a:r>
            <a:r>
              <a:rPr lang="ko-KR" altLang="en-US" sz="210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밝혀짐</a:t>
            </a:r>
            <a:endParaRPr lang="en-US" altLang="ko-KR" sz="2100" dirty="0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031681" y="2038031"/>
            <a:ext cx="1066530" cy="98356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787924" y="2038031"/>
            <a:ext cx="979514" cy="94059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11">
            <a:extLst>
              <a:ext uri="{FF2B5EF4-FFF2-40B4-BE49-F238E27FC236}">
                <a16:creationId xmlns:a16="http://schemas.microsoft.com/office/drawing/2014/main" id="{EB56656C-0E61-4403-9F8A-B0A363711F45}"/>
              </a:ext>
            </a:extLst>
          </p:cNvPr>
          <p:cNvSpPr/>
          <p:nvPr/>
        </p:nvSpPr>
        <p:spPr>
          <a:xfrm rot="12574160" flipH="1">
            <a:off x="6810225" y="2579503"/>
            <a:ext cx="288030" cy="5369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7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FC5505-01DF-4F37-8F55-E0F9A8C49EBB}"/>
              </a:ext>
            </a:extLst>
          </p:cNvPr>
          <p:cNvSpPr/>
          <p:nvPr/>
        </p:nvSpPr>
        <p:spPr>
          <a:xfrm>
            <a:off x="6325470" y="1286895"/>
            <a:ext cx="2684738" cy="205411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C43FAD-9950-4FBA-BA2E-6B8E59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32" b="12488"/>
          <a:stretch/>
        </p:blipFill>
        <p:spPr>
          <a:xfrm>
            <a:off x="327934" y="1376887"/>
            <a:ext cx="2872747" cy="18682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1A75A-E331-4F26-8B7F-15F61084E1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1" b="11432"/>
          <a:stretch/>
        </p:blipFill>
        <p:spPr>
          <a:xfrm>
            <a:off x="3477714" y="1366731"/>
            <a:ext cx="2720838" cy="1865088"/>
          </a:xfrm>
          <a:prstGeom prst="rect">
            <a:avLst/>
          </a:prstGeom>
        </p:spPr>
      </p:pic>
      <p:sp>
        <p:nvSpPr>
          <p:cNvPr id="23" name="오른쪽 화살표 8">
            <a:extLst>
              <a:ext uri="{FF2B5EF4-FFF2-40B4-BE49-F238E27FC236}">
                <a16:creationId xmlns:a16="http://schemas.microsoft.com/office/drawing/2014/main" id="{9BF684DA-EA2D-401C-ACE5-2F5729EB23C9}"/>
              </a:ext>
            </a:extLst>
          </p:cNvPr>
          <p:cNvSpPr/>
          <p:nvPr/>
        </p:nvSpPr>
        <p:spPr>
          <a:xfrm>
            <a:off x="2899160" y="2205262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955743" y="204115"/>
            <a:ext cx="376478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정화 방법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31D872-AF93-4D71-BEAA-235146DBCD06}"/>
              </a:ext>
            </a:extLst>
          </p:cNvPr>
          <p:cNvSpPr txBox="1"/>
          <p:nvPr/>
        </p:nvSpPr>
        <p:spPr>
          <a:xfrm>
            <a:off x="2463226" y="3246997"/>
            <a:ext cx="73745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F3B91-6455-45B4-88B3-86320B898EED}"/>
              </a:ext>
            </a:extLst>
          </p:cNvPr>
          <p:cNvSpPr txBox="1"/>
          <p:nvPr/>
        </p:nvSpPr>
        <p:spPr>
          <a:xfrm>
            <a:off x="5436362" y="3215400"/>
            <a:ext cx="76219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3C48F-6D35-4422-BA6D-C47E9CE357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49" t="15234"/>
          <a:stretch/>
        </p:blipFill>
        <p:spPr>
          <a:xfrm>
            <a:off x="6396912" y="1385064"/>
            <a:ext cx="2541853" cy="1857778"/>
          </a:xfrm>
          <a:prstGeom prst="rect">
            <a:avLst/>
          </a:prstGeom>
        </p:spPr>
      </p:pic>
      <p:sp>
        <p:nvSpPr>
          <p:cNvPr id="28" name="오른쪽 화살표 8">
            <a:extLst>
              <a:ext uri="{FF2B5EF4-FFF2-40B4-BE49-F238E27FC236}">
                <a16:creationId xmlns:a16="http://schemas.microsoft.com/office/drawing/2014/main" id="{51B81948-617B-495A-B30C-8D6342CB4D6A}"/>
              </a:ext>
            </a:extLst>
          </p:cNvPr>
          <p:cNvSpPr/>
          <p:nvPr/>
        </p:nvSpPr>
        <p:spPr>
          <a:xfrm>
            <a:off x="5988785" y="2201605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70E7BE-0AD0-4401-A975-713742624872}"/>
              </a:ext>
            </a:extLst>
          </p:cNvPr>
          <p:cNvSpPr txBox="1"/>
          <p:nvPr/>
        </p:nvSpPr>
        <p:spPr>
          <a:xfrm>
            <a:off x="7934963" y="3246997"/>
            <a:ext cx="103952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 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64EE7D-2DD2-458F-A6AA-321454A6B317}"/>
              </a:ext>
            </a:extLst>
          </p:cNvPr>
          <p:cNvSpPr/>
          <p:nvPr/>
        </p:nvSpPr>
        <p:spPr>
          <a:xfrm>
            <a:off x="299109" y="3723163"/>
            <a:ext cx="5293975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  <a:latin typeface="+mj-ea"/>
                <a:ea typeface="+mj-ea"/>
              </a:rPr>
              <a:t>정화 </a:t>
            </a:r>
            <a:endParaRPr lang="en-US" altLang="ko-KR" sz="3200" b="1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체력이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이 되어 기절한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몬스터를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원래 모습으로 되돌려 줌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  <a:latin typeface="+mj-ea"/>
                <a:ea typeface="+mj-ea"/>
              </a:rPr>
              <a:t>보상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정화 시 정해진 확률로 보상을 준다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.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46040" y="1510883"/>
            <a:ext cx="288032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7544" y="1510883"/>
            <a:ext cx="432048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A4DEEA4C-B1C9-4280-9BBC-2C20733B0275}"/>
              </a:ext>
            </a:extLst>
          </p:cNvPr>
          <p:cNvGraphicFramePr>
            <a:graphicFrameLocks noGrp="1"/>
          </p:cNvGraphicFramePr>
          <p:nvPr/>
        </p:nvGraphicFramePr>
        <p:xfrm>
          <a:off x="5770412" y="4594119"/>
          <a:ext cx="3168353" cy="1313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2684">
                  <a:extLst>
                    <a:ext uri="{9D8B030D-6E8A-4147-A177-3AD203B41FA5}">
                      <a16:colId xmlns:a16="http://schemas.microsoft.com/office/drawing/2014/main" val="1120036393"/>
                    </a:ext>
                  </a:extLst>
                </a:gridCol>
                <a:gridCol w="2055669">
                  <a:extLst>
                    <a:ext uri="{9D8B030D-6E8A-4147-A177-3AD203B41FA5}">
                      <a16:colId xmlns:a16="http://schemas.microsoft.com/office/drawing/2014/main" val="1165715728"/>
                    </a:ext>
                  </a:extLst>
                </a:gridCol>
              </a:tblGrid>
              <a:tr h="396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확률</a:t>
                      </a:r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(%)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A1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보상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A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227077"/>
                  </a:ext>
                </a:extLst>
              </a:tr>
              <a:tr h="485310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지도 조각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97304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70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아이템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36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082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3423287" y="94931"/>
            <a:ext cx="5720713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전투시스템 및 정화 시스템 </a:t>
            </a:r>
            <a:r>
              <a:rPr lang="ko-KR" altLang="en-US" sz="2800" b="1">
                <a:solidFill>
                  <a:schemeClr val="accent2">
                    <a:lumMod val="60000"/>
                    <a:lumOff val="40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세부사항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DDA471C-210B-4969-9229-CAD714D05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378706"/>
              </p:ext>
            </p:extLst>
          </p:nvPr>
        </p:nvGraphicFramePr>
        <p:xfrm>
          <a:off x="287524" y="1268580"/>
          <a:ext cx="8568952" cy="4345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973120391"/>
                    </a:ext>
                  </a:extLst>
                </a:gridCol>
                <a:gridCol w="2748098">
                  <a:extLst>
                    <a:ext uri="{9D8B030D-6E8A-4147-A177-3AD203B41FA5}">
                      <a16:colId xmlns:a16="http://schemas.microsoft.com/office/drawing/2014/main" val="859566860"/>
                    </a:ext>
                  </a:extLst>
                </a:gridCol>
                <a:gridCol w="1140334">
                  <a:extLst>
                    <a:ext uri="{9D8B030D-6E8A-4147-A177-3AD203B41FA5}">
                      <a16:colId xmlns:a16="http://schemas.microsoft.com/office/drawing/2014/main" val="4153292932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556271946"/>
                    </a:ext>
                  </a:extLst>
                </a:gridCol>
              </a:tblGrid>
              <a:tr h="5701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rgbClr val="00B0F0"/>
                          </a:solidFill>
                        </a:rPr>
                        <a:t>방식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00B0F0"/>
                          </a:solidFill>
                        </a:rPr>
                        <a:t>공격력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00B0F0"/>
                          </a:solidFill>
                        </a:rPr>
                        <a:t>특징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4534781"/>
                  </a:ext>
                </a:extLst>
              </a:tr>
              <a:tr h="154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bg1"/>
                          </a:solidFill>
                        </a:rPr>
                        <a:t>     공  격</a:t>
                      </a:r>
                    </a:p>
                  </a:txBody>
                  <a:tcPr vert="eaVert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-50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~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-80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근거리 공격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타락한 몬스터의 체력이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20%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이하로 떨어뜨려 기절 시키는 것이 목표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8690403"/>
                  </a:ext>
                </a:extLst>
              </a:tr>
              <a:tr h="17046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bg1"/>
                          </a:solidFill>
                        </a:rPr>
                        <a:t>      정  화</a:t>
                      </a:r>
                    </a:p>
                  </a:txBody>
                  <a:tcPr vert="eaVert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+5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~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+10</a:t>
                      </a:r>
                    </a:p>
                    <a:p>
                      <a:pPr algn="ctr" latinLnBrk="1"/>
                      <a:r>
                        <a:rPr lang="en-US" altLang="ko-KR"/>
                        <a:t> </a:t>
                      </a:r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근거리 정화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체력이 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20%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이하가 되어 기절한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몬스터를 정화 시켜 원래 모습으로 되돌려 줄수 있는 방식</a:t>
                      </a:r>
                      <a:endParaRPr lang="en-US" altLang="ko-KR" sz="1800" kern="120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정화 시 정해진 확률로 보상을 준다</a:t>
                      </a:r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4584953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3107E10-F933-4802-B706-E5284C36DD2C}"/>
              </a:ext>
            </a:extLst>
          </p:cNvPr>
          <p:cNvGrpSpPr/>
          <p:nvPr/>
        </p:nvGrpSpPr>
        <p:grpSpPr>
          <a:xfrm>
            <a:off x="1115616" y="2060848"/>
            <a:ext cx="2229081" cy="3263550"/>
            <a:chOff x="1265925" y="2381425"/>
            <a:chExt cx="2326487" cy="340856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D5EC26A-7B99-4124-8D49-D3BC55D1B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32" b="12488"/>
            <a:stretch/>
          </p:blipFill>
          <p:spPr>
            <a:xfrm>
              <a:off x="1265925" y="2381425"/>
              <a:ext cx="2326487" cy="151297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90BDA07-0CC6-4493-96D0-FC02CEE68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61" b="11432"/>
            <a:stretch/>
          </p:blipFill>
          <p:spPr>
            <a:xfrm>
              <a:off x="1265925" y="4195227"/>
              <a:ext cx="2326487" cy="1594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832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</a:t>
            </a:r>
            <a:r>
              <a:rPr lang="en-US" altLang="ko-KR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UI 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C5FF07-3DAF-437F-9290-E15A3D64A656}"/>
              </a:ext>
            </a:extLst>
          </p:cNvPr>
          <p:cNvGrpSpPr/>
          <p:nvPr/>
        </p:nvGrpSpPr>
        <p:grpSpPr>
          <a:xfrm>
            <a:off x="323528" y="1772816"/>
            <a:ext cx="6156684" cy="4032448"/>
            <a:chOff x="1007604" y="1196752"/>
            <a:chExt cx="6984776" cy="473243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83FD686-A83C-4570-9B28-8A99AB5C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04" y="1196752"/>
              <a:ext cx="6984776" cy="473243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260C92-89B6-493A-8C28-A558795C0ACA}"/>
                </a:ext>
              </a:extLst>
            </p:cNvPr>
            <p:cNvSpPr/>
            <p:nvPr/>
          </p:nvSpPr>
          <p:spPr>
            <a:xfrm>
              <a:off x="1250588" y="1398266"/>
              <a:ext cx="1898930" cy="2083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더하기 기호 10">
              <a:extLst>
                <a:ext uri="{FF2B5EF4-FFF2-40B4-BE49-F238E27FC236}">
                  <a16:creationId xmlns:a16="http://schemas.microsoft.com/office/drawing/2014/main" id="{225EA6A4-B324-453F-A8FD-225187984854}"/>
                </a:ext>
              </a:extLst>
            </p:cNvPr>
            <p:cNvSpPr/>
            <p:nvPr/>
          </p:nvSpPr>
          <p:spPr>
            <a:xfrm>
              <a:off x="7254902" y="2297765"/>
              <a:ext cx="614898" cy="655516"/>
            </a:xfrm>
            <a:prstGeom prst="mathPlu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30" name="그림 29" descr="빨간색이(가) 표시된 사진&#10;&#10;자동 생성된 설명">
              <a:extLst>
                <a:ext uri="{FF2B5EF4-FFF2-40B4-BE49-F238E27FC236}">
                  <a16:creationId xmlns:a16="http://schemas.microsoft.com/office/drawing/2014/main" id="{2F58AFEE-F222-494E-AAD3-BCFE1B276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t="50753" r="7948" b="16864"/>
            <a:stretch/>
          </p:blipFill>
          <p:spPr>
            <a:xfrm>
              <a:off x="7164288" y="3098501"/>
              <a:ext cx="705512" cy="47833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4037C7E-85A8-4E4A-9972-273D48E5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393" y="3722051"/>
              <a:ext cx="493793" cy="49379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603AC7-9FE2-4239-99AA-D38F55541010}"/>
                </a:ext>
              </a:extLst>
            </p:cNvPr>
            <p:cNvSpPr/>
            <p:nvPr/>
          </p:nvSpPr>
          <p:spPr>
            <a:xfrm>
              <a:off x="1250588" y="1398265"/>
              <a:ext cx="1163176" cy="2083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70591C-03E8-4662-B1C2-68A8FF95B6C9}"/>
                </a:ext>
              </a:extLst>
            </p:cNvPr>
            <p:cNvSpPr txBox="1"/>
            <p:nvPr/>
          </p:nvSpPr>
          <p:spPr>
            <a:xfrm>
              <a:off x="7581820" y="2625523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7C689E-5651-4D66-AEEF-46BFA191D5B5}"/>
                </a:ext>
              </a:extLst>
            </p:cNvPr>
            <p:cNvSpPr txBox="1"/>
            <p:nvPr/>
          </p:nvSpPr>
          <p:spPr>
            <a:xfrm>
              <a:off x="7590138" y="3921862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10463D5-AD1C-4031-9EEA-261F19211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096" y="4581128"/>
              <a:ext cx="1338671" cy="12513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2BAA5-9F3E-4DAE-8F98-454D4F17CF69}"/>
                </a:ext>
              </a:extLst>
            </p:cNvPr>
            <p:cNvSpPr txBox="1"/>
            <p:nvPr/>
          </p:nvSpPr>
          <p:spPr>
            <a:xfrm>
              <a:off x="1250588" y="1582711"/>
              <a:ext cx="1242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>
                  <a:ln w="19050">
                    <a:solidFill>
                      <a:schemeClr val="bg1"/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3200" b="1">
                <a:ln w="190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F573ACE-B8BA-41BB-8476-D726EF4793A1}"/>
              </a:ext>
            </a:extLst>
          </p:cNvPr>
          <p:cNvCxnSpPr>
            <a:cxnSpLocks/>
          </p:cNvCxnSpPr>
          <p:nvPr/>
        </p:nvCxnSpPr>
        <p:spPr>
          <a:xfrm flipV="1">
            <a:off x="1374604" y="1628800"/>
            <a:ext cx="0" cy="3063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8524B9-7ED1-4BC4-A156-B8A8EE033346}"/>
              </a:ext>
            </a:extLst>
          </p:cNvPr>
          <p:cNvSpPr txBox="1"/>
          <p:nvPr/>
        </p:nvSpPr>
        <p:spPr>
          <a:xfrm>
            <a:off x="418351" y="1278914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Player HP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93EF035-B884-4CC4-BBF7-3CF5395C5F0D}"/>
              </a:ext>
            </a:extLst>
          </p:cNvPr>
          <p:cNvCxnSpPr>
            <a:cxnSpLocks/>
          </p:cNvCxnSpPr>
          <p:nvPr/>
        </p:nvCxnSpPr>
        <p:spPr>
          <a:xfrm flipH="1">
            <a:off x="4052447" y="1628800"/>
            <a:ext cx="3921" cy="1518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5C2E5E5-6771-4004-BB21-DA2DE691B0D3}"/>
              </a:ext>
            </a:extLst>
          </p:cNvPr>
          <p:cNvSpPr txBox="1"/>
          <p:nvPr/>
        </p:nvSpPr>
        <p:spPr>
          <a:xfrm>
            <a:off x="3096193" y="1245094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Monster HP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292D06-B4B4-4E21-AA1B-B17B10E7056E}"/>
              </a:ext>
            </a:extLst>
          </p:cNvPr>
          <p:cNvSpPr/>
          <p:nvPr/>
        </p:nvSpPr>
        <p:spPr>
          <a:xfrm>
            <a:off x="3385835" y="3075337"/>
            <a:ext cx="1333222" cy="141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F9DC7A-92CD-4707-AC73-B8D33F7D3C50}"/>
              </a:ext>
            </a:extLst>
          </p:cNvPr>
          <p:cNvSpPr/>
          <p:nvPr/>
        </p:nvSpPr>
        <p:spPr>
          <a:xfrm>
            <a:off x="3385834" y="3075335"/>
            <a:ext cx="816656" cy="141401"/>
          </a:xfrm>
          <a:prstGeom prst="rect">
            <a:avLst/>
          </a:prstGeom>
          <a:gradFill flip="none" rotWithShape="1">
            <a:gsLst>
              <a:gs pos="44000">
                <a:srgbClr val="941E1D"/>
              </a:gs>
              <a:gs pos="36000">
                <a:srgbClr val="5F2D2B"/>
              </a:gs>
              <a:gs pos="0">
                <a:srgbClr val="293B39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CFA211F-DE98-46D1-AB0A-E90974704FAD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3794162" y="3075335"/>
            <a:ext cx="0" cy="14140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D7A5FBFE-73F8-4E3C-9A85-3855BF1EAC28}"/>
              </a:ext>
            </a:extLst>
          </p:cNvPr>
          <p:cNvSpPr/>
          <p:nvPr/>
        </p:nvSpPr>
        <p:spPr>
          <a:xfrm>
            <a:off x="3096193" y="4509120"/>
            <a:ext cx="1912506" cy="265984"/>
          </a:xfrm>
          <a:prstGeom prst="ellipse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5357262-B9DA-4596-8154-C2DEFFBF2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74" b="96458" l="3125" r="93015">
                        <a14:foregroundMark x1="13051" y1="46866" x2="3125" y2="37330"/>
                        <a14:foregroundMark x1="69118" y1="87738" x2="70588" y2="96730"/>
                        <a14:foregroundMark x1="88419" y1="26975" x2="91307" y2="41307"/>
                        <a14:foregroundMark x1="92723" y1="43313" x2="92931" y2="30532"/>
                        <a14:foregroundMark x1="92702" y1="44603" x2="92710" y2="44096"/>
                        <a14:foregroundMark x1="91680" y1="26396" x2="90257" y2="27520"/>
                        <a14:foregroundMark x1="74265" y1="8174" x2="80515" y2="12534"/>
                        <a14:backgroundMark x1="92096" y1="46322" x2="92096" y2="48501"/>
                        <a14:backgroundMark x1="92647" y1="47139" x2="94301" y2="48501"/>
                        <a14:backgroundMark x1="92096" y1="45504" x2="92463" y2="44959"/>
                        <a14:backgroundMark x1="93382" y1="46322" x2="90625" y2="45777"/>
                        <a14:backgroundMark x1="92647" y1="26975" x2="95221" y2="24796"/>
                        <a14:backgroundMark x1="93015" y1="25613" x2="91728" y2="23706"/>
                        <a14:backgroundMark x1="93015" y1="23706" x2="93015" y2="23706"/>
                        <a14:backgroundMark x1="93015" y1="24796" x2="90993" y2="247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6193" y="3302905"/>
            <a:ext cx="2153515" cy="145283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D6C63B1-79DC-4E16-A724-6F1C6F358247}"/>
              </a:ext>
            </a:extLst>
          </p:cNvPr>
          <p:cNvSpPr txBox="1"/>
          <p:nvPr/>
        </p:nvSpPr>
        <p:spPr>
          <a:xfrm>
            <a:off x="1226734" y="2216907"/>
            <a:ext cx="88584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방사능 </a:t>
            </a:r>
            <a:endParaRPr lang="en-US" altLang="ko-KR" b="1"/>
          </a:p>
          <a:p>
            <a:pPr algn="ctr"/>
            <a:r>
              <a:rPr lang="ko-KR" altLang="en-US" b="1"/>
              <a:t>수치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BC8E84-75ED-41E9-8F9E-6EC781C6930F}"/>
              </a:ext>
            </a:extLst>
          </p:cNvPr>
          <p:cNvSpPr txBox="1"/>
          <p:nvPr/>
        </p:nvSpPr>
        <p:spPr>
          <a:xfrm>
            <a:off x="744683" y="1347045"/>
            <a:ext cx="125984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Player HP</a:t>
            </a:r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957705-5FD3-4FA6-874A-5C7F649F04F7}"/>
              </a:ext>
            </a:extLst>
          </p:cNvPr>
          <p:cNvSpPr txBox="1"/>
          <p:nvPr/>
        </p:nvSpPr>
        <p:spPr>
          <a:xfrm>
            <a:off x="3274880" y="1324289"/>
            <a:ext cx="15551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Monster HP</a:t>
            </a:r>
            <a:endParaRPr lang="ko-KR" altLang="en-US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DF10CF-5878-4D53-8BAA-AAE13EABC748}"/>
              </a:ext>
            </a:extLst>
          </p:cNvPr>
          <p:cNvSpPr txBox="1"/>
          <p:nvPr/>
        </p:nvSpPr>
        <p:spPr>
          <a:xfrm>
            <a:off x="619641" y="5394734"/>
            <a:ext cx="88465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미니맵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69A5-CBB4-4825-A94C-96254F5D84FA}"/>
              </a:ext>
            </a:extLst>
          </p:cNvPr>
          <p:cNvSpPr txBox="1"/>
          <p:nvPr/>
        </p:nvSpPr>
        <p:spPr>
          <a:xfrm>
            <a:off x="5705767" y="2029210"/>
            <a:ext cx="88465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보유 아이템</a:t>
            </a:r>
          </a:p>
        </p:txBody>
      </p:sp>
      <p:sp>
        <p:nvSpPr>
          <p:cNvPr id="45" name="더하기 기호 44">
            <a:extLst>
              <a:ext uri="{FF2B5EF4-FFF2-40B4-BE49-F238E27FC236}">
                <a16:creationId xmlns:a16="http://schemas.microsoft.com/office/drawing/2014/main" id="{4063DC4E-A9C6-4891-AEFC-7C0A0CFBA0C7}"/>
              </a:ext>
            </a:extLst>
          </p:cNvPr>
          <p:cNvSpPr/>
          <p:nvPr/>
        </p:nvSpPr>
        <p:spPr>
          <a:xfrm>
            <a:off x="7505380" y="1379776"/>
            <a:ext cx="1052623" cy="1029326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03F3C-1A4B-4F85-93E5-B92701F0B830}"/>
              </a:ext>
            </a:extLst>
          </p:cNvPr>
          <p:cNvSpPr txBox="1"/>
          <p:nvPr/>
        </p:nvSpPr>
        <p:spPr>
          <a:xfrm>
            <a:off x="7296848" y="2401735"/>
            <a:ext cx="1572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체력 회복 키트</a:t>
            </a:r>
          </a:p>
        </p:txBody>
      </p:sp>
      <p:pic>
        <p:nvPicPr>
          <p:cNvPr id="48" name="그림 47" descr="빨간색이(가) 표시된 사진&#10;&#10;자동 생성된 설명">
            <a:extLst>
              <a:ext uri="{FF2B5EF4-FFF2-40B4-BE49-F238E27FC236}">
                <a16:creationId xmlns:a16="http://schemas.microsoft.com/office/drawing/2014/main" id="{21335C70-A709-46ED-BC1D-48F4EB7117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7415460" y="3006580"/>
            <a:ext cx="1334920" cy="9050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B7DAD96-7DA8-42D4-B779-3B4025EAA74F}"/>
              </a:ext>
            </a:extLst>
          </p:cNvPr>
          <p:cNvSpPr txBox="1"/>
          <p:nvPr/>
        </p:nvSpPr>
        <p:spPr>
          <a:xfrm>
            <a:off x="7388798" y="3769910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err="1">
                <a:solidFill>
                  <a:schemeClr val="bg1"/>
                </a:solidFill>
              </a:rPr>
              <a:t>그린존</a:t>
            </a:r>
            <a:r>
              <a:rPr lang="ko-KR" altLang="en-US" sz="1600" b="1">
                <a:solidFill>
                  <a:schemeClr val="bg1"/>
                </a:solidFill>
              </a:rPr>
              <a:t> 알약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F8E7E9D-F214-41A0-9F08-5A94382A3FA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81" y="4345349"/>
            <a:ext cx="1095248" cy="109524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A6D7272-FEF5-45D4-B40A-216AE15703FF}"/>
              </a:ext>
            </a:extLst>
          </p:cNvPr>
          <p:cNvSpPr txBox="1"/>
          <p:nvPr/>
        </p:nvSpPr>
        <p:spPr>
          <a:xfrm>
            <a:off x="7570529" y="5479239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손전등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6D3611-0765-4B04-8EE4-2A5C7B4CE68F}"/>
              </a:ext>
            </a:extLst>
          </p:cNvPr>
          <p:cNvCxnSpPr/>
          <p:nvPr/>
        </p:nvCxnSpPr>
        <p:spPr>
          <a:xfrm>
            <a:off x="6876256" y="1614426"/>
            <a:ext cx="0" cy="43348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411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5C07F-CB97-4046-BE47-39B84E7BB581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4B77C6-8BB6-4F17-AD9B-6971038E8FE3}"/>
              </a:ext>
            </a:extLst>
          </p:cNvPr>
          <p:cNvSpPr/>
          <p:nvPr/>
        </p:nvSpPr>
        <p:spPr>
          <a:xfrm>
            <a:off x="3618153" y="67340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</a:rPr>
              <a:t>방사능 수치</a:t>
            </a:r>
            <a:r>
              <a:rPr lang="ko-KR" altLang="en-US" sz="2400" b="1">
                <a:solidFill>
                  <a:schemeClr val="bg1"/>
                </a:solidFill>
              </a:rPr>
              <a:t>와 </a:t>
            </a:r>
            <a:r>
              <a:rPr lang="ko-KR" altLang="en-US" sz="2400" b="1">
                <a:solidFill>
                  <a:srgbClr val="FFFF00"/>
                </a:solidFill>
              </a:rPr>
              <a:t>몬스터의 전투력 </a:t>
            </a:r>
            <a:r>
              <a:rPr lang="ko-KR" altLang="en-US" sz="2400" b="1">
                <a:solidFill>
                  <a:schemeClr val="bg1"/>
                </a:solidFill>
              </a:rPr>
              <a:t>비례 </a:t>
            </a:r>
            <a:endParaRPr lang="ko-KR" altLang="en-US" sz="2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93B160-6F10-42B2-9853-BBD0D215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75" y="1327022"/>
            <a:ext cx="3441174" cy="2163790"/>
          </a:xfrm>
          <a:prstGeom prst="rect">
            <a:avLst/>
          </a:prstGeom>
        </p:spPr>
      </p:pic>
      <p:pic>
        <p:nvPicPr>
          <p:cNvPr id="11" name="그림 10" descr="포유류, 동물, 고양이, 잔디이(가) 표시된 사진&#10;&#10;자동 생성된 설명">
            <a:extLst>
              <a:ext uri="{FF2B5EF4-FFF2-40B4-BE49-F238E27FC236}">
                <a16:creationId xmlns:a16="http://schemas.microsoft.com/office/drawing/2014/main" id="{34E04F80-2F78-4896-94F9-6424D2D42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74" y="1354419"/>
            <a:ext cx="3441174" cy="2145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129355-9E28-48E5-9370-29F0FA5C6030}"/>
              </a:ext>
            </a:extLst>
          </p:cNvPr>
          <p:cNvSpPr txBox="1"/>
          <p:nvPr/>
        </p:nvSpPr>
        <p:spPr>
          <a:xfrm>
            <a:off x="562418" y="1328155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20~30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E2B0D1-E482-4A6C-AA03-50B94AFC8463}"/>
              </a:ext>
            </a:extLst>
          </p:cNvPr>
          <p:cNvSpPr/>
          <p:nvPr/>
        </p:nvSpPr>
        <p:spPr>
          <a:xfrm>
            <a:off x="4826587" y="1369330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1A20-4371-47C6-8F84-ECBF7FF9A122}"/>
              </a:ext>
            </a:extLst>
          </p:cNvPr>
          <p:cNvSpPr txBox="1"/>
          <p:nvPr/>
        </p:nvSpPr>
        <p:spPr>
          <a:xfrm>
            <a:off x="4940104" y="1339509"/>
            <a:ext cx="63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5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pic>
        <p:nvPicPr>
          <p:cNvPr id="18" name="Picture 2" descr="방사능 동물에 대한 이미지 검색결과">
            <a:hlinkClick r:id="rId4"/>
            <a:extLst>
              <a:ext uri="{FF2B5EF4-FFF2-40B4-BE49-F238E27FC236}">
                <a16:creationId xmlns:a16="http://schemas.microsoft.com/office/drawing/2014/main" id="{1E1368CA-6610-49FF-84F8-804534BD8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38" y="4084304"/>
            <a:ext cx="3326516" cy="223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83DEA3-9CD4-44BF-A469-46DA2117B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83" y="4099364"/>
            <a:ext cx="3326516" cy="22218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B92686-0A64-43AD-AEA6-EA073F2364F0}"/>
              </a:ext>
            </a:extLst>
          </p:cNvPr>
          <p:cNvSpPr txBox="1"/>
          <p:nvPr/>
        </p:nvSpPr>
        <p:spPr>
          <a:xfrm>
            <a:off x="593721" y="4091374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30~40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FFF60DB-022C-42C8-B4BD-D3F8155860CE}"/>
              </a:ext>
            </a:extLst>
          </p:cNvPr>
          <p:cNvSpPr/>
          <p:nvPr/>
        </p:nvSpPr>
        <p:spPr>
          <a:xfrm>
            <a:off x="4885582" y="4114275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FFE445-582B-4319-8C4F-CB349D16E69E}"/>
              </a:ext>
            </a:extLst>
          </p:cNvPr>
          <p:cNvSpPr txBox="1"/>
          <p:nvPr/>
        </p:nvSpPr>
        <p:spPr>
          <a:xfrm>
            <a:off x="5004048" y="4114275"/>
            <a:ext cx="710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7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FA6A786-03C3-4C8E-91EB-B945C1B0DA82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4115749" y="2408917"/>
            <a:ext cx="673725" cy="1814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EC86B3F-2E7F-4AEC-AEDA-E975A28D9DEA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 flipV="1">
            <a:off x="4013699" y="5202758"/>
            <a:ext cx="838239" cy="753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347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5758C641-8697-4EF1-A128-331BD3D3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532538" y="1357264"/>
            <a:ext cx="3497031" cy="2273694"/>
          </a:xfrm>
          <a:prstGeom prst="rect">
            <a:avLst/>
          </a:prstGeom>
        </p:spPr>
      </p:pic>
      <p:pic>
        <p:nvPicPr>
          <p:cNvPr id="24" name="그림 23" descr="개, 그리기이(가) 표시된 사진&#10;&#10;자동 생성된 설명">
            <a:extLst>
              <a:ext uri="{FF2B5EF4-FFF2-40B4-BE49-F238E27FC236}">
                <a16:creationId xmlns:a16="http://schemas.microsoft.com/office/drawing/2014/main" id="{BB633FB6-F6D0-42E7-834A-250366147F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4" r="825" b="12278"/>
          <a:stretch/>
        </p:blipFill>
        <p:spPr>
          <a:xfrm>
            <a:off x="4932040" y="1340768"/>
            <a:ext cx="3314559" cy="22381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DDF44A-8A37-461D-AFD1-352BFB578DD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1CC853-E801-45C6-8E73-FD7D172C8AC7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936F44-1041-4B4E-9246-7A8B309B6DDD}"/>
              </a:ext>
            </a:extLst>
          </p:cNvPr>
          <p:cNvSpPr/>
          <p:nvPr/>
        </p:nvSpPr>
        <p:spPr>
          <a:xfrm>
            <a:off x="3618153" y="67340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</a:rPr>
              <a:t>방사능 수치</a:t>
            </a:r>
            <a:r>
              <a:rPr lang="ko-KR" altLang="en-US" sz="2400" b="1">
                <a:solidFill>
                  <a:schemeClr val="bg1"/>
                </a:solidFill>
              </a:rPr>
              <a:t>와 </a:t>
            </a:r>
            <a:r>
              <a:rPr lang="ko-KR" altLang="en-US" sz="2400" b="1">
                <a:solidFill>
                  <a:srgbClr val="FFFF00"/>
                </a:solidFill>
              </a:rPr>
              <a:t>몬스터의 전투력 </a:t>
            </a:r>
            <a:r>
              <a:rPr lang="ko-KR" altLang="en-US" sz="2400" b="1">
                <a:solidFill>
                  <a:schemeClr val="bg1"/>
                </a:solidFill>
              </a:rPr>
              <a:t>비례 </a:t>
            </a:r>
            <a:endParaRPr lang="ko-KR" altLang="en-US" sz="2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A07B35-40EB-4D3E-9309-2522FBAE82C1}"/>
              </a:ext>
            </a:extLst>
          </p:cNvPr>
          <p:cNvSpPr txBox="1"/>
          <p:nvPr/>
        </p:nvSpPr>
        <p:spPr>
          <a:xfrm>
            <a:off x="424098" y="1348521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50~60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78A7FAB-69B4-4ED9-89C3-50EEC386B6A3}"/>
              </a:ext>
            </a:extLst>
          </p:cNvPr>
          <p:cNvSpPr/>
          <p:nvPr/>
        </p:nvSpPr>
        <p:spPr>
          <a:xfrm>
            <a:off x="4945696" y="1357248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1D9A44-4FB3-465D-85A4-11FAD93B2CD4}"/>
              </a:ext>
            </a:extLst>
          </p:cNvPr>
          <p:cNvSpPr txBox="1"/>
          <p:nvPr/>
        </p:nvSpPr>
        <p:spPr>
          <a:xfrm>
            <a:off x="5069709" y="1370988"/>
            <a:ext cx="50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8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AD5A8D2-23E1-437C-B085-604CC9DC2A33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4029569" y="2459822"/>
            <a:ext cx="902471" cy="3428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051AD836-F310-4069-9705-9D403D644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2" y="4194153"/>
            <a:ext cx="3411152" cy="2237715"/>
          </a:xfrm>
          <a:prstGeom prst="rect">
            <a:avLst/>
          </a:prstGeom>
        </p:spPr>
      </p:pic>
      <p:pic>
        <p:nvPicPr>
          <p:cNvPr id="41" name="그림 40" descr="동물, 파충류, 거북이, 사람이(가) 표시된 사진&#10;&#10;자동 생성된 설명">
            <a:extLst>
              <a:ext uri="{FF2B5EF4-FFF2-40B4-BE49-F238E27FC236}">
                <a16:creationId xmlns:a16="http://schemas.microsoft.com/office/drawing/2014/main" id="{20100428-22D9-4530-8C1C-7CC5753639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t="-610" r="40436" b="8812"/>
          <a:stretch/>
        </p:blipFill>
        <p:spPr>
          <a:xfrm>
            <a:off x="5014527" y="4148472"/>
            <a:ext cx="3245436" cy="227955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BBAB0AB-399F-44BA-A134-8320C11244AA}"/>
              </a:ext>
            </a:extLst>
          </p:cNvPr>
          <p:cNvSpPr txBox="1"/>
          <p:nvPr/>
        </p:nvSpPr>
        <p:spPr>
          <a:xfrm>
            <a:off x="531362" y="4175134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60~70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09586CC-E1BF-4476-B175-6990980B02F0}"/>
              </a:ext>
            </a:extLst>
          </p:cNvPr>
          <p:cNvSpPr/>
          <p:nvPr/>
        </p:nvSpPr>
        <p:spPr>
          <a:xfrm>
            <a:off x="5035824" y="4169391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4C8A45-BCAA-4FA7-B8F5-0C5E0430BA21}"/>
              </a:ext>
            </a:extLst>
          </p:cNvPr>
          <p:cNvSpPr txBox="1"/>
          <p:nvPr/>
        </p:nvSpPr>
        <p:spPr>
          <a:xfrm>
            <a:off x="5009943" y="4185257"/>
            <a:ext cx="814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10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B6B9F5D-7B80-4BD4-8F92-67539DD530DA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4050954" y="5288248"/>
            <a:ext cx="963573" cy="2476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533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90CE49-F7FD-49D8-82A6-1AAD480FCC22}"/>
              </a:ext>
            </a:extLst>
          </p:cNvPr>
          <p:cNvSpPr txBox="1"/>
          <p:nvPr/>
        </p:nvSpPr>
        <p:spPr>
          <a:xfrm>
            <a:off x="683568" y="1256534"/>
            <a:ext cx="3888432" cy="453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세계관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 게임 소개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컨셉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조작법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월드맵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게임특징</a:t>
            </a:r>
            <a:endParaRPr lang="en-US" altLang="ko-KR" sz="28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7.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게임플레이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205AA0-6A81-40C4-B49A-8C3EDCF8A9B5}"/>
              </a:ext>
            </a:extLst>
          </p:cNvPr>
          <p:cNvSpPr/>
          <p:nvPr/>
        </p:nvSpPr>
        <p:spPr>
          <a:xfrm>
            <a:off x="107504" y="0"/>
            <a:ext cx="2880320" cy="89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chemeClr val="bg1">
                    <a:lumMod val="95000"/>
                  </a:schemeClr>
                </a:solidFill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I N D E 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825C3-C486-4DF4-B951-29BFBC046B9A}"/>
              </a:ext>
            </a:extLst>
          </p:cNvPr>
          <p:cNvSpPr txBox="1"/>
          <p:nvPr/>
        </p:nvSpPr>
        <p:spPr>
          <a:xfrm>
            <a:off x="4304118" y="1286217"/>
            <a:ext cx="4811711" cy="453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8.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게임 </a:t>
            </a: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UI</a:t>
            </a:r>
            <a:endParaRPr lang="en-US" altLang="ko-KR" sz="28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몬스터 소개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10.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스테이지 디자인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11.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작업 일정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12.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연구 목적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13.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타 게임과의 차별성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14.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기술적요소</a:t>
            </a:r>
          </a:p>
        </p:txBody>
      </p:sp>
    </p:spTree>
    <p:extLst>
      <p:ext uri="{BB962C8B-B14F-4D97-AF65-F5344CB8AC3E}">
        <p14:creationId xmlns:p14="http://schemas.microsoft.com/office/powerpoint/2010/main" val="80916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3D7DAD-B20B-457F-948F-DA7CBC2CA20B}"/>
              </a:ext>
            </a:extLst>
          </p:cNvPr>
          <p:cNvSpPr/>
          <p:nvPr/>
        </p:nvSpPr>
        <p:spPr>
          <a:xfrm>
            <a:off x="7020272" y="58639"/>
            <a:ext cx="273630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highlight>
                  <a:srgbClr val="FFFF00"/>
                </a:highlight>
                <a:latin typeface="+mj-ea"/>
                <a:ea typeface="+mj-ea"/>
              </a:rPr>
              <a:t>세부사항</a:t>
            </a:r>
            <a:endParaRPr lang="en-US" altLang="ko-KR" sz="3200" b="1">
              <a:highlight>
                <a:srgbClr val="FFFF00"/>
              </a:highlight>
              <a:latin typeface="+mj-ea"/>
              <a:ea typeface="+mj-e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2730683-15D2-4303-B03D-6489D1082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61619"/>
              </p:ext>
            </p:extLst>
          </p:nvPr>
        </p:nvGraphicFramePr>
        <p:xfrm>
          <a:off x="287524" y="1628800"/>
          <a:ext cx="8568951" cy="460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251082726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09758808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725497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630136896"/>
                    </a:ext>
                  </a:extLst>
                </a:gridCol>
                <a:gridCol w="4644515">
                  <a:extLst>
                    <a:ext uri="{9D8B030D-6E8A-4147-A177-3AD203B41FA5}">
                      <a16:colId xmlns:a16="http://schemas.microsoft.com/office/drawing/2014/main" val="4184782008"/>
                    </a:ext>
                  </a:extLst>
                </a:gridCol>
              </a:tblGrid>
              <a:tr h="355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몬스터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서식지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체력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속도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분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공격력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특징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47679"/>
                  </a:ext>
                </a:extLst>
              </a:tr>
              <a:tr h="4963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토끼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들판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500</a:t>
                      </a:r>
                    </a:p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체력이 떨어지면 </a:t>
                      </a:r>
                      <a:r>
                        <a:rPr lang="en-US" altLang="ko-KR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75m/m</a:t>
                      </a: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 속도 증가</a:t>
                      </a:r>
                      <a:endParaRPr lang="en-US" altLang="ko-KR" sz="1600" b="0" baseline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가만히 있으면 먼저 공격하지 않음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175298"/>
                  </a:ext>
                </a:extLst>
              </a:tr>
              <a:tr h="474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트리플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당나귀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황야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700</a:t>
                      </a:r>
                    </a:p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120m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가만히 있으면 먼저 공격하지 않음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7355807"/>
                  </a:ext>
                </a:extLst>
              </a:tr>
              <a:tr h="700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샴 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거북이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1000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육지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70m 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물속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140m 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두 번 나눠서 체력을 깎아야 함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육지에선 모션이 느리지만 물에 들어가 있으면 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배로 빨라진다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1588090"/>
                  </a:ext>
                </a:extLst>
              </a:tr>
              <a:tr h="700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변형된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산양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산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800/ 400m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일정 범위 내에 들어가 있으면 </a:t>
                      </a:r>
                      <a:r>
                        <a:rPr lang="ko-KR" altLang="en-US" sz="1600" b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선공격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7462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95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672408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스테이지 디자인 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0CB5A0-DAC6-4F6F-A746-EA480AE6F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579" y="2058851"/>
            <a:ext cx="5756646" cy="34563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0103D6-60E4-41F8-B43C-4AC80091A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51" y="421494"/>
            <a:ext cx="3456386" cy="616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53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D2D792-4244-432E-BA31-FF5097F1D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" t="2290" r="877" b="1505"/>
          <a:stretch/>
        </p:blipFill>
        <p:spPr>
          <a:xfrm>
            <a:off x="544059" y="773774"/>
            <a:ext cx="7484325" cy="23815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D4E08A-63C3-4774-8105-40C783E05ED3}"/>
              </a:ext>
            </a:extLst>
          </p:cNvPr>
          <p:cNvSpPr/>
          <p:nvPr/>
        </p:nvSpPr>
        <p:spPr>
          <a:xfrm>
            <a:off x="203516" y="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작업 일정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91212A-D260-488B-B1C0-1849321D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217845"/>
            <a:ext cx="7484325" cy="343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46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218187" y="-62231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연구목적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9FFEB6-1F13-46B7-BA08-F02C596968F9}"/>
              </a:ext>
            </a:extLst>
          </p:cNvPr>
          <p:cNvSpPr/>
          <p:nvPr/>
        </p:nvSpPr>
        <p:spPr>
          <a:xfrm>
            <a:off x="493756" y="1705400"/>
            <a:ext cx="2483322" cy="71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DB4FDA-B11E-4281-8E2D-6648AE9B3DC4}"/>
              </a:ext>
            </a:extLst>
          </p:cNvPr>
          <p:cNvSpPr/>
          <p:nvPr/>
        </p:nvSpPr>
        <p:spPr>
          <a:xfrm>
            <a:off x="395536" y="3933056"/>
            <a:ext cx="2483322" cy="71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49F20-3112-4473-8845-7AF7DC713AC5}"/>
              </a:ext>
            </a:extLst>
          </p:cNvPr>
          <p:cNvSpPr txBox="1"/>
          <p:nvPr/>
        </p:nvSpPr>
        <p:spPr>
          <a:xfrm>
            <a:off x="323528" y="4869160"/>
            <a:ext cx="7584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>
                <a:solidFill>
                  <a:schemeClr val="bg1"/>
                </a:solidFill>
              </a:rPr>
              <a:t>3</a:t>
            </a:r>
            <a:r>
              <a:rPr lang="ko-KR" altLang="en-US" sz="2400">
                <a:solidFill>
                  <a:schemeClr val="bg1"/>
                </a:solidFill>
              </a:rPr>
              <a:t>차원 그래픽스 이해와 </a:t>
            </a:r>
            <a:r>
              <a:rPr lang="en-US" altLang="ko-KR" sz="2400">
                <a:solidFill>
                  <a:schemeClr val="bg1"/>
                </a:solidFill>
              </a:rPr>
              <a:t>DirectX12</a:t>
            </a:r>
            <a:r>
              <a:rPr lang="ko-KR" altLang="en-US" sz="2400">
                <a:solidFill>
                  <a:schemeClr val="bg1"/>
                </a:solidFill>
              </a:rPr>
              <a:t>의 </a:t>
            </a:r>
            <a:endParaRPr lang="en-US" altLang="ko-KR" sz="240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bg1"/>
                </a:solidFill>
              </a:rPr>
              <a:t>파이프라인을 이해를 바탕으로 사실적인 </a:t>
            </a:r>
            <a:r>
              <a:rPr lang="en-US" altLang="ko-KR" sz="2400">
                <a:solidFill>
                  <a:schemeClr val="bg1"/>
                </a:solidFill>
              </a:rPr>
              <a:t>3D</a:t>
            </a:r>
            <a:r>
              <a:rPr lang="ko-KR" altLang="en-US" sz="2400">
                <a:solidFill>
                  <a:schemeClr val="bg1"/>
                </a:solidFill>
              </a:rPr>
              <a:t>게임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4498BE-93A3-4A57-A34E-822F93C8AEE6}"/>
              </a:ext>
            </a:extLst>
          </p:cNvPr>
          <p:cNvSpPr/>
          <p:nvPr/>
        </p:nvSpPr>
        <p:spPr>
          <a:xfrm>
            <a:off x="187293" y="2465510"/>
            <a:ext cx="84771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- World Creator</a:t>
            </a:r>
            <a:r>
              <a:rPr lang="ko-KR" altLang="en-US" sz="2400">
                <a:solidFill>
                  <a:schemeClr val="bg1"/>
                </a:solidFill>
              </a:rPr>
              <a:t>를 이용한 사실적인 지형 제작 연구</a:t>
            </a:r>
          </a:p>
          <a:p>
            <a:r>
              <a:rPr lang="en-US" altLang="ko-KR" sz="2400">
                <a:solidFill>
                  <a:schemeClr val="bg1"/>
                </a:solidFill>
              </a:rPr>
              <a:t>- </a:t>
            </a:r>
            <a:r>
              <a:rPr lang="ko-KR" altLang="en-US" sz="2400">
                <a:solidFill>
                  <a:schemeClr val="bg1"/>
                </a:solidFill>
              </a:rPr>
              <a:t>PBR 렌더링으로 사실적인 모델링 구현</a:t>
            </a:r>
          </a:p>
          <a:p>
            <a:r>
              <a:rPr lang="en-US" altLang="ko-KR" sz="2400">
                <a:solidFill>
                  <a:schemeClr val="bg1"/>
                </a:solidFill>
              </a:rPr>
              <a:t>- </a:t>
            </a:r>
            <a:r>
              <a:rPr lang="ko-KR" altLang="en-US" sz="2400">
                <a:solidFill>
                  <a:schemeClr val="bg1"/>
                </a:solidFill>
              </a:rPr>
              <a:t>Ornatrix를 이용한 섬세한 털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BB7406-7448-44CB-993A-B469F31525F5}"/>
              </a:ext>
            </a:extLst>
          </p:cNvPr>
          <p:cNvSpPr/>
          <p:nvPr/>
        </p:nvSpPr>
        <p:spPr>
          <a:xfrm>
            <a:off x="187293" y="960430"/>
            <a:ext cx="8249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- Git</a:t>
            </a:r>
            <a:r>
              <a:rPr lang="ko-KR" altLang="en-US" sz="2400">
                <a:solidFill>
                  <a:schemeClr val="bg1"/>
                </a:solidFill>
              </a:rPr>
              <a:t>을 활용하여 협업능력을 향상</a:t>
            </a:r>
          </a:p>
        </p:txBody>
      </p:sp>
    </p:spTree>
    <p:extLst>
      <p:ext uri="{BB962C8B-B14F-4D97-AF65-F5344CB8AC3E}">
        <p14:creationId xmlns:p14="http://schemas.microsoft.com/office/powerpoint/2010/main" val="3438239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타 게임과의 차별성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DE8F3-3068-4BA5-997F-DC3AFF80CDF0}"/>
              </a:ext>
            </a:extLst>
          </p:cNvPr>
          <p:cNvSpPr txBox="1"/>
          <p:nvPr/>
        </p:nvSpPr>
        <p:spPr>
          <a:xfrm>
            <a:off x="395536" y="1196752"/>
            <a:ext cx="813690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살생 없이도 </a:t>
            </a:r>
            <a:r>
              <a:rPr lang="ko-KR" altLang="en-US" sz="2400" dirty="0" err="1">
                <a:solidFill>
                  <a:schemeClr val="bg1"/>
                </a:solidFill>
              </a:rPr>
              <a:t>액션감을</a:t>
            </a:r>
            <a:r>
              <a:rPr lang="ko-KR" altLang="en-US" sz="2400" dirty="0">
                <a:solidFill>
                  <a:schemeClr val="bg1"/>
                </a:solidFill>
              </a:rPr>
              <a:t> 느낄 수 있다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지도를 구하여 이동할 수 있는 맵 반경을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bg1"/>
                </a:solidFill>
              </a:rPr>
              <a:t>  넓혀가는 </a:t>
            </a:r>
            <a:r>
              <a:rPr lang="ko-KR" altLang="en-US" sz="2400" dirty="0">
                <a:solidFill>
                  <a:schemeClr val="bg1"/>
                </a:solidFill>
              </a:rPr>
              <a:t>탐험 </a:t>
            </a:r>
            <a:r>
              <a:rPr lang="ko-KR" altLang="en-US" sz="2400">
                <a:solidFill>
                  <a:schemeClr val="bg1"/>
                </a:solidFill>
              </a:rPr>
              <a:t>요소 제공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031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323528" y="735265"/>
            <a:ext cx="82089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n-ea"/>
              </a:rPr>
              <a:t>캐릭터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애니메이션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2. UI (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체력바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미니맵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4.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 정화 시 몬스터의 자연스러운 모델링 변화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5.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 행동패턴 인공지능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285A60-8A9D-4959-8224-1BB6F040DCD9}"/>
              </a:ext>
            </a:extLst>
          </p:cNvPr>
          <p:cNvSpPr/>
          <p:nvPr/>
        </p:nvSpPr>
        <p:spPr>
          <a:xfrm>
            <a:off x="251520" y="-29944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 dirty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endParaRPr lang="en-US" altLang="ko-KR" sz="3300" u="sng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323528" y="2954224"/>
            <a:ext cx="8208912" cy="265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6.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그림자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물의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물결이동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및 주변 환경 반사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안개효과와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파티클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이펙트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9.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시간의 흐름에 따른 밤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낮의 변화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10.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체력에 따른 화면 흑백 효과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292717" y="5013176"/>
            <a:ext cx="82089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로우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폴리곤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+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손맵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방식의 모델링과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맵핑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캐릭터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배경 애니메이션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9765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69F821-3285-4147-BABE-40331AF92FBE}"/>
              </a:ext>
            </a:extLst>
          </p:cNvPr>
          <p:cNvSpPr/>
          <p:nvPr/>
        </p:nvSpPr>
        <p:spPr>
          <a:xfrm>
            <a:off x="5669188" y="4266917"/>
            <a:ext cx="2886417" cy="4542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/>
              <a:t>3D </a:t>
            </a:r>
            <a:r>
              <a:rPr lang="ko-KR" altLang="en-US" sz="1600" b="1"/>
              <a:t>배경 그래픽 </a:t>
            </a:r>
            <a:r>
              <a:rPr lang="en-US" altLang="ko-KR" sz="1600" b="1"/>
              <a:t>(</a:t>
            </a:r>
            <a:r>
              <a:rPr lang="ko-KR" altLang="en-US" sz="1600" b="1"/>
              <a:t>언리얼 엔진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CFC97B-9EDC-4ED2-8BFC-0DD4986F3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049" y="71917"/>
            <a:ext cx="987439" cy="936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2E3EF-C907-49FC-8BF5-88D38CC1D5A4}"/>
              </a:ext>
            </a:extLst>
          </p:cNvPr>
          <p:cNvSpPr txBox="1"/>
          <p:nvPr/>
        </p:nvSpPr>
        <p:spPr>
          <a:xfrm>
            <a:off x="6300192" y="71917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권 다현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844060" y="808553"/>
            <a:ext cx="239915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739833" y="1188394"/>
            <a:ext cx="260760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 </a:t>
            </a:r>
            <a:r>
              <a:rPr lang="ko-KR" altLang="en-US" dirty="0">
                <a:solidFill>
                  <a:schemeClr val="bg1"/>
                </a:solidFill>
              </a:rPr>
              <a:t>모델링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모델링</a:t>
            </a:r>
            <a:r>
              <a:rPr lang="en-US" altLang="ko-KR">
                <a:solidFill>
                  <a:schemeClr val="bg1"/>
                </a:solidFill>
              </a:rPr>
              <a:t> 2</a:t>
            </a:r>
            <a:endParaRPr lang="en-US" altLang="ko-KR" sz="20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2F372-F718-4362-BFAA-93667436D0FB}"/>
              </a:ext>
            </a:extLst>
          </p:cNvPr>
          <p:cNvSpPr txBox="1"/>
          <p:nvPr/>
        </p:nvSpPr>
        <p:spPr>
          <a:xfrm>
            <a:off x="5848844" y="635331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그래픽 디자이너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CD9EFB-8A17-4CC1-91CA-317FA03A860F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DE8828-332F-4C6F-BA03-84990E6233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" t="7049" r="11651" b="5086"/>
          <a:stretch/>
        </p:blipFill>
        <p:spPr>
          <a:xfrm>
            <a:off x="6687628" y="4770133"/>
            <a:ext cx="1969972" cy="17871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81F519-7077-403E-9C2F-2AE0477F80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50" y="4770133"/>
            <a:ext cx="1813702" cy="16497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7BCC69-7D9C-4F5C-A8AC-9BCCEB82C0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487" y="4770133"/>
            <a:ext cx="1813702" cy="16497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DCF4BBB-2327-4CF4-922D-A090EDBF5E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3" y="4770134"/>
            <a:ext cx="1803312" cy="16497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5340CA-2970-453B-B808-7DE90F534D78}"/>
              </a:ext>
            </a:extLst>
          </p:cNvPr>
          <p:cNvSpPr/>
          <p:nvPr/>
        </p:nvSpPr>
        <p:spPr>
          <a:xfrm>
            <a:off x="4283968" y="1130845"/>
            <a:ext cx="5415916" cy="909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애니메이션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모델링 방학 특강</a:t>
            </a:r>
            <a:r>
              <a:rPr lang="en-US" altLang="ko-KR" sz="2000">
                <a:solidFill>
                  <a:schemeClr val="bg1"/>
                </a:solidFill>
              </a:rPr>
              <a:t>( Substance Painter)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1CF068-0BAE-4715-86C1-76A02C3B1F5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t="4255"/>
          <a:stretch/>
        </p:blipFill>
        <p:spPr>
          <a:xfrm>
            <a:off x="4572000" y="2181996"/>
            <a:ext cx="3974428" cy="221760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700FB7-C606-4E4F-8A32-764812A3F939}"/>
              </a:ext>
            </a:extLst>
          </p:cNvPr>
          <p:cNvSpPr/>
          <p:nvPr/>
        </p:nvSpPr>
        <p:spPr>
          <a:xfrm>
            <a:off x="576188" y="4172457"/>
            <a:ext cx="1762049" cy="4542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World Creater</a:t>
            </a:r>
            <a:endParaRPr lang="en-US" altLang="ko-KR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2C3270B-FA6C-4D5E-8987-0352C612F69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1" y="2186606"/>
            <a:ext cx="3144261" cy="212004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FD1E12-1508-458D-A231-C34E2DABF3DE}"/>
              </a:ext>
            </a:extLst>
          </p:cNvPr>
          <p:cNvSpPr/>
          <p:nvPr/>
        </p:nvSpPr>
        <p:spPr>
          <a:xfrm>
            <a:off x="6229405" y="6342580"/>
            <a:ext cx="2886417" cy="4140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/>
              <a:t>Substance Painter</a:t>
            </a:r>
            <a:r>
              <a:rPr lang="ko-KR" altLang="en-US" sz="1600" b="1"/>
              <a:t> 텍스쳐링</a:t>
            </a:r>
            <a:endParaRPr lang="ko-KR" altLang="en-US" sz="14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47CC36E-6D38-4A8C-9DDE-0C130A4C3879}"/>
              </a:ext>
            </a:extLst>
          </p:cNvPr>
          <p:cNvSpPr/>
          <p:nvPr/>
        </p:nvSpPr>
        <p:spPr>
          <a:xfrm>
            <a:off x="291490" y="6405588"/>
            <a:ext cx="3451161" cy="4140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/>
              <a:t>Hard-Surface</a:t>
            </a:r>
            <a:r>
              <a:rPr lang="ko-KR" altLang="en-US" sz="1600" b="1" dirty="0"/>
              <a:t>기법을 이용한 모델링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01140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65914"/>
              </p:ext>
            </p:extLst>
          </p:nvPr>
        </p:nvGraphicFramePr>
        <p:xfrm>
          <a:off x="525874" y="1638020"/>
          <a:ext cx="2209922" cy="2923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Image" r:id="rId3" imgW="3857040" imgH="5104440" progId="Photoshop.Image.13">
                  <p:embed/>
                </p:oleObj>
              </mc:Choice>
              <mc:Fallback>
                <p:oleObj name="Image" r:id="rId3" imgW="3857040" imgH="5104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5874" y="1638020"/>
                        <a:ext cx="2209922" cy="2923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251520" y="4746373"/>
            <a:ext cx="5144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</a:rPr>
              <a:t>Marblus</a:t>
            </a:r>
            <a:r>
              <a:rPr lang="ko-KR" altLang="en-US" dirty="0">
                <a:solidFill>
                  <a:schemeClr val="bg1"/>
                </a:solidFill>
              </a:rPr>
              <a:t>를 사용한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캐릭터 의상 제작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99" y="1638020"/>
            <a:ext cx="2059412" cy="296415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2627784" y="4767469"/>
            <a:ext cx="5144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자연스러운 </a:t>
            </a:r>
            <a:r>
              <a:rPr lang="ko-KR" altLang="en-US" dirty="0" err="1">
                <a:solidFill>
                  <a:schemeClr val="bg1"/>
                </a:solidFill>
              </a:rPr>
              <a:t>하이폴</a:t>
            </a:r>
            <a:r>
              <a:rPr lang="ko-KR" altLang="en-US" dirty="0">
                <a:solidFill>
                  <a:schemeClr val="bg1"/>
                </a:solidFill>
              </a:rPr>
              <a:t> 캐릭터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제작을 위한 인체 공부</a:t>
            </a:r>
            <a:r>
              <a:rPr lang="ko-KR" altLang="en-US" sz="1600" dirty="0"/>
              <a:t> 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638020"/>
            <a:ext cx="2468556" cy="282640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5724128" y="4745899"/>
            <a:ext cx="5144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Z-brush</a:t>
            </a:r>
            <a:r>
              <a:rPr lang="ko-KR" altLang="en-US" dirty="0">
                <a:solidFill>
                  <a:schemeClr val="bg1"/>
                </a:solidFill>
              </a:rPr>
              <a:t>와 </a:t>
            </a:r>
            <a:r>
              <a:rPr lang="en-US" altLang="ko-KR" dirty="0">
                <a:solidFill>
                  <a:schemeClr val="bg1"/>
                </a:solidFill>
              </a:rPr>
              <a:t>Substance Painter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를 사용한 </a:t>
            </a:r>
            <a:r>
              <a:rPr lang="en-US" altLang="ko-KR" dirty="0">
                <a:solidFill>
                  <a:schemeClr val="bg1"/>
                </a:solidFill>
              </a:rPr>
              <a:t>PBR </a:t>
            </a:r>
            <a:r>
              <a:rPr lang="ko-KR" altLang="en-US" dirty="0">
                <a:solidFill>
                  <a:schemeClr val="bg1"/>
                </a:solidFill>
              </a:rPr>
              <a:t>배경 공부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EBD51-2B9A-41F5-A8AA-E483D8D07C13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98A1B-4421-464B-B71D-F0BA1B7FEB62}"/>
              </a:ext>
            </a:extLst>
          </p:cNvPr>
          <p:cNvSpPr txBox="1"/>
          <p:nvPr/>
        </p:nvSpPr>
        <p:spPr>
          <a:xfrm>
            <a:off x="525874" y="1025986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진행 중 계획 </a:t>
            </a:r>
          </a:p>
        </p:txBody>
      </p:sp>
    </p:spTree>
    <p:extLst>
      <p:ext uri="{BB962C8B-B14F-4D97-AF65-F5344CB8AC3E}">
        <p14:creationId xmlns:p14="http://schemas.microsoft.com/office/powerpoint/2010/main" val="3356135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2699982-FC5A-495B-8A75-4506C8CA9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7812360" y="189275"/>
            <a:ext cx="1078403" cy="1022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CB705-B63D-41ED-8C65-5E7F5E96987E}"/>
              </a:ext>
            </a:extLst>
          </p:cNvPr>
          <p:cNvSpPr txBox="1"/>
          <p:nvPr/>
        </p:nvSpPr>
        <p:spPr>
          <a:xfrm>
            <a:off x="6248828" y="3235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서 채원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61219-8E26-42D5-9B00-61BB5EEE2954}"/>
              </a:ext>
            </a:extLst>
          </p:cNvPr>
          <p:cNvSpPr txBox="1"/>
          <p:nvPr/>
        </p:nvSpPr>
        <p:spPr>
          <a:xfrm>
            <a:off x="1123958" y="1561786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재도전</a:t>
            </a:r>
          </a:p>
        </p:txBody>
      </p:sp>
      <p:pic>
        <p:nvPicPr>
          <p:cNvPr id="9" name="그림 8" descr="잔디, 나무, 실외이(가) 표시된 사진&#10;&#10;자동 생성된 설명">
            <a:extLst>
              <a:ext uri="{FF2B5EF4-FFF2-40B4-BE49-F238E27FC236}">
                <a16:creationId xmlns:a16="http://schemas.microsoft.com/office/drawing/2014/main" id="{E8F0B2FB-EC36-41FB-9BB4-C478F1FC6A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57"/>
          <a:stretch/>
        </p:blipFill>
        <p:spPr>
          <a:xfrm>
            <a:off x="709911" y="2122095"/>
            <a:ext cx="3708413" cy="27865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86EE32-F0B6-47EA-996C-1FEC2DE3E9D9}"/>
              </a:ext>
            </a:extLst>
          </p:cNvPr>
          <p:cNvSpPr/>
          <p:nvPr/>
        </p:nvSpPr>
        <p:spPr>
          <a:xfrm>
            <a:off x="846512" y="5153465"/>
            <a:ext cx="3571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DirectX12 </a:t>
            </a:r>
            <a:r>
              <a:rPr lang="ko-KR" altLang="en-US">
                <a:solidFill>
                  <a:schemeClr val="bg1"/>
                </a:solidFill>
              </a:rPr>
              <a:t>기반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2019</a:t>
            </a:r>
            <a:r>
              <a:rPr lang="ko-KR" altLang="en-US">
                <a:solidFill>
                  <a:schemeClr val="bg1"/>
                </a:solidFill>
              </a:rPr>
              <a:t> 종합설계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까지 진행하였음</a:t>
            </a:r>
            <a:r>
              <a:rPr lang="en-US" altLang="ko-KR">
                <a:solidFill>
                  <a:schemeClr val="bg1"/>
                </a:solidFill>
              </a:rPr>
              <a:t>.</a:t>
            </a:r>
          </a:p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4860032" y="1558359"/>
            <a:ext cx="336473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860032" y="2272084"/>
            <a:ext cx="373668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컴퓨터 그래픽스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게임 엔진 </a:t>
            </a:r>
            <a:r>
              <a:rPr lang="en-US" altLang="ko-KR" sz="2000" dirty="0">
                <a:solidFill>
                  <a:schemeClr val="bg1"/>
                </a:solidFill>
              </a:rPr>
              <a:t>( Unity, Unreal )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게임 소프트웨어 공학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- 3D </a:t>
            </a:r>
            <a:r>
              <a:rPr lang="ko-KR" altLang="en-US" sz="2000" dirty="0">
                <a:solidFill>
                  <a:schemeClr val="bg1"/>
                </a:solidFill>
              </a:rPr>
              <a:t>게임 프로그래밍 </a:t>
            </a:r>
            <a:r>
              <a:rPr lang="en-US" altLang="ko-KR" sz="2000" dirty="0">
                <a:solidFill>
                  <a:schemeClr val="bg1"/>
                </a:solidFill>
              </a:rPr>
              <a:t>2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겨울방학 </a:t>
            </a:r>
            <a:r>
              <a:rPr lang="en-US" altLang="ko-KR" sz="2000" dirty="0">
                <a:solidFill>
                  <a:schemeClr val="bg1"/>
                </a:solidFill>
              </a:rPr>
              <a:t>3D</a:t>
            </a:r>
            <a:r>
              <a:rPr lang="ko-KR" altLang="en-US" sz="2000" dirty="0">
                <a:solidFill>
                  <a:schemeClr val="bg1"/>
                </a:solidFill>
              </a:rPr>
              <a:t>게임 프로그래밍</a:t>
            </a:r>
            <a:r>
              <a:rPr lang="en-US" altLang="ko-KR" sz="2000" dirty="0">
                <a:solidFill>
                  <a:schemeClr val="bg1"/>
                </a:solidFill>
              </a:rPr>
              <a:t>2 </a:t>
            </a:r>
            <a:r>
              <a:rPr lang="ko-KR" altLang="en-US" sz="2000" dirty="0">
                <a:solidFill>
                  <a:schemeClr val="bg1"/>
                </a:solidFill>
              </a:rPr>
              <a:t>특강 수강 예정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EC00BF-0477-44E1-90BE-908BDBB8A3E8}"/>
              </a:ext>
            </a:extLst>
          </p:cNvPr>
          <p:cNvSpPr txBox="1"/>
          <p:nvPr/>
        </p:nvSpPr>
        <p:spPr>
          <a:xfrm>
            <a:off x="6341802" y="81150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클라이언트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55D3C8-3046-4F78-AB45-2DD6582E9157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</p:spTree>
    <p:extLst>
      <p:ext uri="{BB962C8B-B14F-4D97-AF65-F5344CB8AC3E}">
        <p14:creationId xmlns:p14="http://schemas.microsoft.com/office/powerpoint/2010/main" val="4247472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935865" y="99240"/>
            <a:ext cx="1079132" cy="102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6547343" y="118484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성 선미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06378-6B68-4F64-9090-6FACBE15EFD2}"/>
              </a:ext>
            </a:extLst>
          </p:cNvPr>
          <p:cNvSpPr txBox="1"/>
          <p:nvPr/>
        </p:nvSpPr>
        <p:spPr>
          <a:xfrm>
            <a:off x="4184674" y="1146860"/>
            <a:ext cx="32560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클라이언트 관련 수강 과목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2EE8B-E2B7-4662-B49F-24B6AC194185}"/>
              </a:ext>
            </a:extLst>
          </p:cNvPr>
          <p:cNvSpPr txBox="1"/>
          <p:nvPr/>
        </p:nvSpPr>
        <p:spPr>
          <a:xfrm>
            <a:off x="4160832" y="1661684"/>
            <a:ext cx="295144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게임 소프트웨어 공학 </a:t>
            </a:r>
            <a:endParaRPr lang="en-US" altLang="ko-KR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게임엔진</a:t>
            </a:r>
            <a:r>
              <a:rPr lang="en-US" altLang="ko-KR">
                <a:solidFill>
                  <a:schemeClr val="bg1"/>
                </a:solidFill>
              </a:rPr>
              <a:t>1 (</a:t>
            </a:r>
            <a:r>
              <a:rPr lang="ko-KR" altLang="en-US">
                <a:solidFill>
                  <a:schemeClr val="bg1"/>
                </a:solidFill>
              </a:rPr>
              <a:t>언리얼 엔진</a:t>
            </a:r>
            <a:r>
              <a:rPr lang="en-US" altLang="ko-KR">
                <a:solidFill>
                  <a:schemeClr val="bg1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</a:rPr>
              <a:t>- 3D</a:t>
            </a:r>
            <a:r>
              <a:rPr lang="ko-KR" altLang="en-US">
                <a:solidFill>
                  <a:schemeClr val="bg1"/>
                </a:solidFill>
              </a:rPr>
              <a:t>게임프로그래밍</a:t>
            </a:r>
            <a:r>
              <a:rPr lang="en-US" altLang="ko-KR">
                <a:solidFill>
                  <a:schemeClr val="bg1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</a:rPr>
              <a:t>- 3D</a:t>
            </a:r>
            <a:r>
              <a:rPr lang="ko-KR" altLang="en-US">
                <a:solidFill>
                  <a:schemeClr val="bg1"/>
                </a:solidFill>
              </a:rPr>
              <a:t>게임프로그래밍</a:t>
            </a:r>
            <a:r>
              <a:rPr lang="en-US" altLang="ko-KR">
                <a:solidFill>
                  <a:schemeClr val="bg1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컴퓨터 그래픽스  </a:t>
            </a:r>
            <a:endParaRPr lang="en-US" altLang="ko-KR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게임 수학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E2E17-E16B-46EF-BAFC-F613E1DF5CF5}"/>
              </a:ext>
            </a:extLst>
          </p:cNvPr>
          <p:cNvSpPr txBox="1"/>
          <p:nvPr/>
        </p:nvSpPr>
        <p:spPr>
          <a:xfrm>
            <a:off x="395536" y="1145337"/>
            <a:ext cx="3365024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/>
              <a:t>프로그래밍 기초 수강 과목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1C76C-72DC-4530-860B-E920BFD1D40A}"/>
              </a:ext>
            </a:extLst>
          </p:cNvPr>
          <p:cNvSpPr txBox="1"/>
          <p:nvPr/>
        </p:nvSpPr>
        <p:spPr>
          <a:xfrm>
            <a:off x="395536" y="1545447"/>
            <a:ext cx="2154757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C</a:t>
            </a:r>
            <a:r>
              <a:rPr lang="ko-KR" altLang="en-US">
                <a:solidFill>
                  <a:schemeClr val="bg1"/>
                </a:solidFill>
              </a:rPr>
              <a:t>프로그래밍 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C++</a:t>
            </a:r>
            <a:r>
              <a:rPr lang="ko-KR" altLang="en-US">
                <a:solidFill>
                  <a:schemeClr val="bg1"/>
                </a:solidFill>
              </a:rPr>
              <a:t>프로그래밍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STL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게임수학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자료구조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알고리즘 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793C12-A636-4604-8563-50BB9620B5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" t="9375" r="7894" b="3126"/>
          <a:stretch/>
        </p:blipFill>
        <p:spPr>
          <a:xfrm>
            <a:off x="395536" y="4723614"/>
            <a:ext cx="3266499" cy="1911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46A65D-D6EC-4152-BC4D-D933E480723C}"/>
              </a:ext>
            </a:extLst>
          </p:cNvPr>
          <p:cNvSpPr txBox="1"/>
          <p:nvPr/>
        </p:nvSpPr>
        <p:spPr>
          <a:xfrm>
            <a:off x="369397" y="4193467"/>
            <a:ext cx="254504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진행 한 개인 공부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314F5-34DD-450D-AD91-AE8BEBC7D687}"/>
              </a:ext>
            </a:extLst>
          </p:cNvPr>
          <p:cNvSpPr txBox="1"/>
          <p:nvPr/>
        </p:nvSpPr>
        <p:spPr>
          <a:xfrm>
            <a:off x="4184674" y="4193467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진행 중 계획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C5062-228F-4EE3-B2C6-1C5197C9514F}"/>
              </a:ext>
            </a:extLst>
          </p:cNvPr>
          <p:cNvSpPr/>
          <p:nvPr/>
        </p:nvSpPr>
        <p:spPr>
          <a:xfrm>
            <a:off x="4160832" y="47295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겨울방학 </a:t>
            </a:r>
            <a:r>
              <a:rPr lang="en-US" altLang="ko-KR">
                <a:solidFill>
                  <a:schemeClr val="bg1"/>
                </a:solidFill>
              </a:rPr>
              <a:t>3D</a:t>
            </a:r>
            <a:r>
              <a:rPr lang="ko-KR" altLang="en-US">
                <a:solidFill>
                  <a:schemeClr val="bg1"/>
                </a:solidFill>
              </a:rPr>
              <a:t>게임 프로그래밍</a:t>
            </a:r>
            <a:r>
              <a:rPr lang="en-US" altLang="ko-KR">
                <a:solidFill>
                  <a:schemeClr val="bg1"/>
                </a:solidFill>
              </a:rPr>
              <a:t>2 </a:t>
            </a:r>
          </a:p>
          <a:p>
            <a:r>
              <a:rPr lang="ko-KR" altLang="en-US">
                <a:solidFill>
                  <a:schemeClr val="bg1"/>
                </a:solidFill>
              </a:rPr>
              <a:t>특강 수강 예정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7DD8B0-2458-4899-BE39-8D6F91C563B6}"/>
              </a:ext>
            </a:extLst>
          </p:cNvPr>
          <p:cNvSpPr txBox="1"/>
          <p:nvPr/>
        </p:nvSpPr>
        <p:spPr>
          <a:xfrm>
            <a:off x="4184674" y="5511898"/>
            <a:ext cx="2443298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/>
                </a:solidFill>
              </a:rPr>
              <a:t>1.   STL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/>
                </a:solidFill>
              </a:rPr>
              <a:t>2.   3D</a:t>
            </a:r>
            <a:r>
              <a:rPr lang="ko-KR" altLang="en-US" sz="1600">
                <a:solidFill>
                  <a:schemeClr val="bg1"/>
                </a:solidFill>
              </a:rPr>
              <a:t>게임프로그래밍 </a:t>
            </a:r>
            <a:r>
              <a:rPr lang="en-US" altLang="ko-KR" sz="16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8EC29-D59C-4AC9-8E21-9AED151799BF}"/>
              </a:ext>
            </a:extLst>
          </p:cNvPr>
          <p:cNvSpPr txBox="1"/>
          <p:nvPr/>
        </p:nvSpPr>
        <p:spPr>
          <a:xfrm>
            <a:off x="5869345" y="547948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청강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4488E-BFC9-475B-89DE-BC9EB966FBB6}"/>
              </a:ext>
            </a:extLst>
          </p:cNvPr>
          <p:cNvSpPr txBox="1"/>
          <p:nvPr/>
        </p:nvSpPr>
        <p:spPr>
          <a:xfrm>
            <a:off x="6436167" y="61075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4097326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세계관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15D126-5D52-4569-801F-EAD3C1BF5460}"/>
              </a:ext>
            </a:extLst>
          </p:cNvPr>
          <p:cNvSpPr/>
          <p:nvPr/>
        </p:nvSpPr>
        <p:spPr>
          <a:xfrm>
            <a:off x="1403648" y="4468288"/>
            <a:ext cx="7416824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유전자 조작 프로젝트를 막아라</a:t>
            </a:r>
            <a:r>
              <a:rPr lang="en-US" altLang="ko-KR" sz="33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!</a:t>
            </a:r>
            <a:r>
              <a:rPr lang="ko-KR" altLang="en-US" sz="33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      </a:t>
            </a:r>
            <a:endParaRPr lang="en-US" altLang="ko-KR" sz="33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846C67-19C7-46FA-AD73-F6564A508A79}"/>
              </a:ext>
            </a:extLst>
          </p:cNvPr>
          <p:cNvSpPr/>
          <p:nvPr/>
        </p:nvSpPr>
        <p:spPr>
          <a:xfrm>
            <a:off x="758516" y="5373216"/>
            <a:ext cx="7704856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방사능에 피폭된 연구소장</a:t>
            </a: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,</a:t>
            </a: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 목적이 타락한 연구를 시작하고 </a:t>
            </a:r>
            <a:endParaRPr lang="en-US" altLang="ko-KR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그로 인해 고통받고 있는 실험체들을 구하고 프로젝트를 중단시키자</a:t>
            </a: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60" y="1144259"/>
            <a:ext cx="5491768" cy="30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11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2482577" y="1728179"/>
            <a:ext cx="4176464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6000" b="1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71A038-BC58-4846-B819-FEDC891DE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6010969" y="4216464"/>
            <a:ext cx="1296144" cy="12287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54A37E-68FE-40A1-85D4-29D4E998A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09" y="4216464"/>
            <a:ext cx="1296144" cy="1228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8CBB63-4AED-49A0-9C98-6D7A3DB44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1" t="15309" r="15225"/>
          <a:stretch/>
        </p:blipFill>
        <p:spPr>
          <a:xfrm>
            <a:off x="7451129" y="4216464"/>
            <a:ext cx="1296144" cy="12287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6B26AE-D202-4DB6-AF84-127ABEE27096}"/>
              </a:ext>
            </a:extLst>
          </p:cNvPr>
          <p:cNvSpPr/>
          <p:nvPr/>
        </p:nvSpPr>
        <p:spPr>
          <a:xfrm>
            <a:off x="5362897" y="5296584"/>
            <a:ext cx="4176464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>
                <a:solidFill>
                  <a:schemeClr val="bg2">
                    <a:lumMod val="90000"/>
                  </a:schemeClr>
                </a:solidFill>
                <a:latin typeface="+mn-ea"/>
              </a:rPr>
              <a:t>쫑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꽁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rgbClr val="FFFF00"/>
                </a:solidFill>
                <a:latin typeface="+mn-ea"/>
              </a:rPr>
              <a:t>아</a:t>
            </a:r>
            <a:r>
              <a:rPr lang="en-US" altLang="ko-KR" sz="4400" b="1">
                <a:solidFill>
                  <a:schemeClr val="bg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0308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소개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D777A-34B7-4F8D-8E75-8A97CD7F63B3}"/>
              </a:ext>
            </a:extLst>
          </p:cNvPr>
          <p:cNvSpPr txBox="1"/>
          <p:nvPr/>
        </p:nvSpPr>
        <p:spPr>
          <a:xfrm>
            <a:off x="495747" y="2220570"/>
            <a:ext cx="44644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장르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삼인칭 백뷰 액션 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인원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싱글 플레이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플랫폼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PC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endParaRPr lang="ko-KR" altLang="en-US"/>
          </a:p>
        </p:txBody>
      </p:sp>
      <p:pic>
        <p:nvPicPr>
          <p:cNvPr id="2050" name="Picture 2" descr="directx12 png에 대한 이미지 검색결과">
            <a:extLst>
              <a:ext uri="{FF2B5EF4-FFF2-40B4-BE49-F238E27FC236}">
                <a16:creationId xmlns:a16="http://schemas.microsoft.com/office/drawing/2014/main" id="{5B92430E-2B8E-4C32-80B1-F195DD68B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583" y="3470093"/>
            <a:ext cx="1061781" cy="70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C579071-9F31-4889-9A4C-E7A4293FB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583" y="1517415"/>
            <a:ext cx="723918" cy="7031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C44401-6FB9-4CFB-9A62-E8394A332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583" y="2525527"/>
            <a:ext cx="723918" cy="709511"/>
          </a:xfrm>
          <a:prstGeom prst="rect">
            <a:avLst/>
          </a:prstGeom>
        </p:spPr>
      </p:pic>
      <p:pic>
        <p:nvPicPr>
          <p:cNvPr id="2052" name="Picture 4" descr="github에 대한 이미지 검색결과">
            <a:extLst>
              <a:ext uri="{FF2B5EF4-FFF2-40B4-BE49-F238E27FC236}">
                <a16:creationId xmlns:a16="http://schemas.microsoft.com/office/drawing/2014/main" id="{F400E9FF-E1F3-4407-B292-46CE918F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966" y="4408304"/>
            <a:ext cx="866905" cy="86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sual studio png에 대한 이미지 검색결과">
            <a:extLst>
              <a:ext uri="{FF2B5EF4-FFF2-40B4-BE49-F238E27FC236}">
                <a16:creationId xmlns:a16="http://schemas.microsoft.com/office/drawing/2014/main" id="{7CC99A0A-1D1B-4F1C-923E-335DAC07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488530"/>
            <a:ext cx="637397" cy="63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EDA782-FB1B-4DFD-89FB-2D59F2480EBA}"/>
              </a:ext>
            </a:extLst>
          </p:cNvPr>
          <p:cNvSpPr txBox="1"/>
          <p:nvPr/>
        </p:nvSpPr>
        <p:spPr>
          <a:xfrm>
            <a:off x="6559923" y="1827965"/>
            <a:ext cx="1469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PhotoShop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96E830-A427-447A-9857-3FB70DFC08A8}"/>
              </a:ext>
            </a:extLst>
          </p:cNvPr>
          <p:cNvSpPr txBox="1"/>
          <p:nvPr/>
        </p:nvSpPr>
        <p:spPr>
          <a:xfrm>
            <a:off x="6588224" y="2822516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3DMAX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61987-3011-4776-BA5F-D8B864FB1D14}"/>
              </a:ext>
            </a:extLst>
          </p:cNvPr>
          <p:cNvSpPr txBox="1"/>
          <p:nvPr/>
        </p:nvSpPr>
        <p:spPr>
          <a:xfrm>
            <a:off x="6588224" y="3773139"/>
            <a:ext cx="1271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Directx12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1F4694-4F09-4F3E-9486-1B29BC62E861}"/>
              </a:ext>
            </a:extLst>
          </p:cNvPr>
          <p:cNvSpPr txBox="1"/>
          <p:nvPr/>
        </p:nvSpPr>
        <p:spPr>
          <a:xfrm>
            <a:off x="6588224" y="4787607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GitHub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195A0-37AC-4CDE-81F6-2A4732A56A85}"/>
              </a:ext>
            </a:extLst>
          </p:cNvPr>
          <p:cNvSpPr txBox="1"/>
          <p:nvPr/>
        </p:nvSpPr>
        <p:spPr>
          <a:xfrm>
            <a:off x="6588224" y="5661248"/>
            <a:ext cx="1692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Visual Studio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C070B2-74F8-461F-8EE3-82C98921898B}"/>
              </a:ext>
            </a:extLst>
          </p:cNvPr>
          <p:cNvSpPr/>
          <p:nvPr/>
        </p:nvSpPr>
        <p:spPr>
          <a:xfrm>
            <a:off x="5364088" y="474870"/>
            <a:ext cx="1415772" cy="713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개발환경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C4A7E9A-A148-43AA-83E7-BAFA5DFDDB5F}"/>
              </a:ext>
            </a:extLst>
          </p:cNvPr>
          <p:cNvCxnSpPr/>
          <p:nvPr/>
        </p:nvCxnSpPr>
        <p:spPr>
          <a:xfrm>
            <a:off x="4960243" y="1340768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60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컨셉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2BF63A-2A12-455E-85B9-B4A5CB875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435956"/>
            <a:ext cx="2664296" cy="16533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5B4487-DBB4-4CFB-8A53-2EFF615335BA}"/>
              </a:ext>
            </a:extLst>
          </p:cNvPr>
          <p:cNvSpPr/>
          <p:nvPr/>
        </p:nvSpPr>
        <p:spPr>
          <a:xfrm>
            <a:off x="614174" y="5157192"/>
            <a:ext cx="74142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안개로 인해 시야가 정확하게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확보되지 않음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방사능으로 인해 어두움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무거운 분위기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EAD261-915E-4E9F-8F48-F35FB3876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3213330"/>
            <a:ext cx="2664296" cy="16315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357319"/>
            <a:ext cx="5112568" cy="34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6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게임조작법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5F5FF3F-792D-4291-86ED-1F4ADC3CF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68338"/>
            <a:ext cx="2020942" cy="13208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421986-6E4B-4EC1-837C-8037412BC130}"/>
              </a:ext>
            </a:extLst>
          </p:cNvPr>
          <p:cNvSpPr txBox="1"/>
          <p:nvPr/>
        </p:nvSpPr>
        <p:spPr>
          <a:xfrm>
            <a:off x="1146429" y="134013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이동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489F23-DF13-4B45-934C-3C69CB3BD8EB}"/>
              </a:ext>
            </a:extLst>
          </p:cNvPr>
          <p:cNvSpPr txBox="1"/>
          <p:nvPr/>
        </p:nvSpPr>
        <p:spPr>
          <a:xfrm>
            <a:off x="6440519" y="3950416"/>
            <a:ext cx="2631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마우스 왼쪽 </a:t>
            </a: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공격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7366291" y="141793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C13B7F-1C63-425B-A927-DFED150BFA23}"/>
              </a:ext>
            </a:extLst>
          </p:cNvPr>
          <p:cNvSpPr txBox="1"/>
          <p:nvPr/>
        </p:nvSpPr>
        <p:spPr>
          <a:xfrm>
            <a:off x="394307" y="3596456"/>
            <a:ext cx="3240634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W :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앞으로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뒤로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A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왼쪽으로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오른쪽으로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AFDF54-2D37-491C-AA08-8BB3B3950EF9}"/>
              </a:ext>
            </a:extLst>
          </p:cNvPr>
          <p:cNvSpPr txBox="1"/>
          <p:nvPr/>
        </p:nvSpPr>
        <p:spPr>
          <a:xfrm>
            <a:off x="3257873" y="3939721"/>
            <a:ext cx="284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SPACE BAR : 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몬스터 정화</a:t>
            </a:r>
          </a:p>
        </p:txBody>
      </p:sp>
      <p:pic>
        <p:nvPicPr>
          <p:cNvPr id="12" name="Picture 2" descr="spacebar png에 대한 이미지 검색결과">
            <a:extLst>
              <a:ext uri="{FF2B5EF4-FFF2-40B4-BE49-F238E27FC236}">
                <a16:creationId xmlns:a16="http://schemas.microsoft.com/office/drawing/2014/main" id="{DFD25A15-2CBC-431F-B179-FCD0F242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941" y="2786559"/>
            <a:ext cx="2177666" cy="34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FA94632-81FC-418E-94B4-FC8C9FC69947}"/>
              </a:ext>
            </a:extLst>
          </p:cNvPr>
          <p:cNvGrpSpPr/>
          <p:nvPr/>
        </p:nvGrpSpPr>
        <p:grpSpPr>
          <a:xfrm>
            <a:off x="6981055" y="2036935"/>
            <a:ext cx="1550031" cy="1680097"/>
            <a:chOff x="506609" y="4423823"/>
            <a:chExt cx="1650943" cy="184707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ED14F99-0D48-4D58-BF72-CA04F4D5B84B}"/>
                </a:ext>
              </a:extLst>
            </p:cNvPr>
            <p:cNvSpPr/>
            <p:nvPr/>
          </p:nvSpPr>
          <p:spPr>
            <a:xfrm>
              <a:off x="683568" y="4423823"/>
              <a:ext cx="1296144" cy="18470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 descr="검은색, 앉아있는, 어두운이(가) 표시된 사진&#10;&#10;자동 생성된 설명">
              <a:extLst>
                <a:ext uri="{FF2B5EF4-FFF2-40B4-BE49-F238E27FC236}">
                  <a16:creationId xmlns:a16="http://schemas.microsoft.com/office/drawing/2014/main" id="{6D68FAD7-6D1D-493C-8972-167C2470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09" y="4456671"/>
              <a:ext cx="1650943" cy="1814223"/>
            </a:xfrm>
            <a:prstGeom prst="rect">
              <a:avLst/>
            </a:prstGeom>
          </p:spPr>
        </p:pic>
      </p:grpSp>
      <p:cxnSp>
        <p:nvCxnSpPr>
          <p:cNvPr id="4" name="직선 연결선 3"/>
          <p:cNvCxnSpPr/>
          <p:nvPr/>
        </p:nvCxnSpPr>
        <p:spPr>
          <a:xfrm>
            <a:off x="3062050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300192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4328208" y="1362464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정화</a:t>
            </a:r>
          </a:p>
        </p:txBody>
      </p:sp>
    </p:spTree>
    <p:extLst>
      <p:ext uri="{BB962C8B-B14F-4D97-AF65-F5344CB8AC3E}">
        <p14:creationId xmlns:p14="http://schemas.microsoft.com/office/powerpoint/2010/main" val="144833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07504" y="-99913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B3F6A5-9B06-4D5B-AD97-073A5465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7300" r="2820" b="7011"/>
          <a:stretch/>
        </p:blipFill>
        <p:spPr>
          <a:xfrm>
            <a:off x="4826533" y="1304622"/>
            <a:ext cx="3133864" cy="496855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8EE958-0FC4-4F61-8152-2B1D56717E27}"/>
              </a:ext>
            </a:extLst>
          </p:cNvPr>
          <p:cNvCxnSpPr>
            <a:cxnSpLocks/>
          </p:cNvCxnSpPr>
          <p:nvPr/>
        </p:nvCxnSpPr>
        <p:spPr>
          <a:xfrm>
            <a:off x="4536989" y="3626043"/>
            <a:ext cx="346593" cy="45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FC1307-B26C-49BF-8E34-184E83826484}"/>
              </a:ext>
            </a:extLst>
          </p:cNvPr>
          <p:cNvCxnSpPr>
            <a:cxnSpLocks/>
          </p:cNvCxnSpPr>
          <p:nvPr/>
        </p:nvCxnSpPr>
        <p:spPr>
          <a:xfrm flipV="1">
            <a:off x="4536989" y="4966387"/>
            <a:ext cx="930790" cy="187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52FA862-160D-4B42-93FC-9FAD53D9C035}"/>
              </a:ext>
            </a:extLst>
          </p:cNvPr>
          <p:cNvCxnSpPr>
            <a:cxnSpLocks/>
          </p:cNvCxnSpPr>
          <p:nvPr/>
        </p:nvCxnSpPr>
        <p:spPr>
          <a:xfrm>
            <a:off x="4572000" y="1844824"/>
            <a:ext cx="155320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5967B7A-D5D6-4C7C-ABA7-E2E87A881990}"/>
              </a:ext>
            </a:extLst>
          </p:cNvPr>
          <p:cNvCxnSpPr>
            <a:cxnSpLocks/>
          </p:cNvCxnSpPr>
          <p:nvPr/>
        </p:nvCxnSpPr>
        <p:spPr>
          <a:xfrm flipV="1">
            <a:off x="4536989" y="5360976"/>
            <a:ext cx="2030366" cy="2708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EBA61AE-2577-4FEE-B3F9-E0C59C1AB04A}"/>
              </a:ext>
            </a:extLst>
          </p:cNvPr>
          <p:cNvCxnSpPr>
            <a:cxnSpLocks/>
          </p:cNvCxnSpPr>
          <p:nvPr/>
        </p:nvCxnSpPr>
        <p:spPr>
          <a:xfrm>
            <a:off x="4536989" y="4003177"/>
            <a:ext cx="1751354" cy="25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BB80C4C-F26A-4E07-BFC0-361743D0C9F6}"/>
              </a:ext>
            </a:extLst>
          </p:cNvPr>
          <p:cNvSpPr txBox="1"/>
          <p:nvPr/>
        </p:nvSpPr>
        <p:spPr>
          <a:xfrm>
            <a:off x="3622392" y="1675547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연구소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38" name="오른쪽 중괄호 37">
            <a:extLst>
              <a:ext uri="{FF2B5EF4-FFF2-40B4-BE49-F238E27FC236}">
                <a16:creationId xmlns:a16="http://schemas.microsoft.com/office/drawing/2014/main" id="{7CE844C3-92A8-460B-89F0-D6434450711D}"/>
              </a:ext>
            </a:extLst>
          </p:cNvPr>
          <p:cNvSpPr/>
          <p:nvPr/>
        </p:nvSpPr>
        <p:spPr>
          <a:xfrm>
            <a:off x="7962970" y="1352771"/>
            <a:ext cx="312253" cy="4725093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E293B8-08AF-484A-BE1E-8D448AD519B7}"/>
              </a:ext>
            </a:extLst>
          </p:cNvPr>
          <p:cNvSpPr txBox="1"/>
          <p:nvPr/>
        </p:nvSpPr>
        <p:spPr>
          <a:xfrm>
            <a:off x="3529673" y="1883551"/>
            <a:ext cx="126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100m x 80m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6ABD7-8AA4-4D3B-B143-E710871D8F4B}"/>
              </a:ext>
            </a:extLst>
          </p:cNvPr>
          <p:cNvSpPr txBox="1"/>
          <p:nvPr/>
        </p:nvSpPr>
        <p:spPr>
          <a:xfrm>
            <a:off x="5419093" y="6159947"/>
            <a:ext cx="261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rgbClr val="FFFF00"/>
                </a:solidFill>
              </a:rPr>
              <a:t>World Creator</a:t>
            </a:r>
            <a:endParaRPr lang="ko-KR" altLang="en-US" sz="2800" b="1">
              <a:solidFill>
                <a:srgbClr val="FFFF00"/>
              </a:solidFill>
            </a:endParaRPr>
          </a:p>
        </p:txBody>
      </p:sp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C3D32AC7-AD5C-41EB-A09C-C7D505349E07}"/>
              </a:ext>
            </a:extLst>
          </p:cNvPr>
          <p:cNvSpPr/>
          <p:nvPr/>
        </p:nvSpPr>
        <p:spPr>
          <a:xfrm rot="16200000">
            <a:off x="6182014" y="-339616"/>
            <a:ext cx="437743" cy="2754013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DA3D43-0DB3-4216-86E0-2A067C349938}"/>
              </a:ext>
            </a:extLst>
          </p:cNvPr>
          <p:cNvSpPr txBox="1"/>
          <p:nvPr/>
        </p:nvSpPr>
        <p:spPr>
          <a:xfrm>
            <a:off x="6302287" y="434080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WIDTH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2km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D93DE7-713D-4717-9E3C-743D104BA740}"/>
              </a:ext>
            </a:extLst>
          </p:cNvPr>
          <p:cNvSpPr txBox="1"/>
          <p:nvPr/>
        </p:nvSpPr>
        <p:spPr>
          <a:xfrm>
            <a:off x="8072667" y="3834297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LENGTH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5km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6D3E86-D45D-4048-AC05-BD7504738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25947"/>
              </p:ext>
            </p:extLst>
          </p:nvPr>
        </p:nvGraphicFramePr>
        <p:xfrm>
          <a:off x="470067" y="5329894"/>
          <a:ext cx="2483105" cy="943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63299">
                  <a:extLst>
                    <a:ext uri="{9D8B030D-6E8A-4147-A177-3AD203B41FA5}">
                      <a16:colId xmlns:a16="http://schemas.microsoft.com/office/drawing/2014/main" val="1493858415"/>
                    </a:ext>
                  </a:extLst>
                </a:gridCol>
                <a:gridCol w="705805">
                  <a:extLst>
                    <a:ext uri="{9D8B030D-6E8A-4147-A177-3AD203B41FA5}">
                      <a16:colId xmlns:a16="http://schemas.microsoft.com/office/drawing/2014/main" val="2413952631"/>
                    </a:ext>
                  </a:extLst>
                </a:gridCol>
                <a:gridCol w="1214001">
                  <a:extLst>
                    <a:ext uri="{9D8B030D-6E8A-4147-A177-3AD203B41FA5}">
                      <a16:colId xmlns:a16="http://schemas.microsoft.com/office/drawing/2014/main" val="3019477961"/>
                    </a:ext>
                  </a:extLst>
                </a:gridCol>
              </a:tblGrid>
              <a:tr h="27806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/>
                        <a:t>직진 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12106"/>
                  </a:ext>
                </a:extLst>
              </a:tr>
              <a:tr h="166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걸음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300m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16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02524"/>
                  </a:ext>
                </a:extLst>
              </a:tr>
              <a:tr h="333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600m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8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99085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FD821AAF-E600-453B-8096-E5FAFF644A8B}"/>
              </a:ext>
            </a:extLst>
          </p:cNvPr>
          <p:cNvSpPr txBox="1"/>
          <p:nvPr/>
        </p:nvSpPr>
        <p:spPr>
          <a:xfrm>
            <a:off x="3810722" y="3453308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산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2C4B26-0C7D-44E2-A8B5-AFC93F9984F6}"/>
              </a:ext>
            </a:extLst>
          </p:cNvPr>
          <p:cNvSpPr txBox="1"/>
          <p:nvPr/>
        </p:nvSpPr>
        <p:spPr>
          <a:xfrm>
            <a:off x="3990859" y="3847623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황야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365DB3-FE99-4FD7-9D3F-97763BDB4016}"/>
              </a:ext>
            </a:extLst>
          </p:cNvPr>
          <p:cNvSpPr txBox="1"/>
          <p:nvPr/>
        </p:nvSpPr>
        <p:spPr>
          <a:xfrm>
            <a:off x="3984552" y="4848408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물가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53B5B4-757C-49DE-A45C-B479666C38DA}"/>
              </a:ext>
            </a:extLst>
          </p:cNvPr>
          <p:cNvSpPr txBox="1"/>
          <p:nvPr/>
        </p:nvSpPr>
        <p:spPr>
          <a:xfrm>
            <a:off x="3991170" y="5523630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들판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02EADA-D891-4CB5-8250-3D877F90C4CB}"/>
              </a:ext>
            </a:extLst>
          </p:cNvPr>
          <p:cNvSpPr txBox="1"/>
          <p:nvPr/>
        </p:nvSpPr>
        <p:spPr>
          <a:xfrm>
            <a:off x="3377503" y="5053842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2000m x 200m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9CB570-6B73-4F5E-A865-E931A18632F3}"/>
              </a:ext>
            </a:extLst>
          </p:cNvPr>
          <p:cNvSpPr txBox="1"/>
          <p:nvPr/>
        </p:nvSpPr>
        <p:spPr>
          <a:xfrm>
            <a:off x="3405782" y="4119617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600m x 400m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54B480-86CB-4BEA-900C-ADDD91B0F9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9246" r="30393" b="9621"/>
          <a:stretch/>
        </p:blipFill>
        <p:spPr>
          <a:xfrm>
            <a:off x="458315" y="1546951"/>
            <a:ext cx="1468274" cy="3301457"/>
          </a:xfrm>
          <a:prstGeom prst="rect">
            <a:avLst/>
          </a:prstGeom>
        </p:spPr>
      </p:pic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232CFF11-8E23-45CF-B5BD-31FF60864DB2}"/>
              </a:ext>
            </a:extLst>
          </p:cNvPr>
          <p:cNvSpPr/>
          <p:nvPr/>
        </p:nvSpPr>
        <p:spPr>
          <a:xfrm>
            <a:off x="1917097" y="1546951"/>
            <a:ext cx="312253" cy="3301457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0B36CC1D-7B2A-4825-9EC2-D4CF22843A17}"/>
              </a:ext>
            </a:extLst>
          </p:cNvPr>
          <p:cNvSpPr/>
          <p:nvPr/>
        </p:nvSpPr>
        <p:spPr>
          <a:xfrm rot="16200000">
            <a:off x="1067099" y="659231"/>
            <a:ext cx="290687" cy="1484751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92222F-956A-4D8B-B985-3764E3B3E242}"/>
              </a:ext>
            </a:extLst>
          </p:cNvPr>
          <p:cNvSpPr txBox="1"/>
          <p:nvPr/>
        </p:nvSpPr>
        <p:spPr>
          <a:xfrm>
            <a:off x="645934" y="979262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30cm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6FC46E-F3D0-4868-9835-CE3F0235F9A0}"/>
              </a:ext>
            </a:extLst>
          </p:cNvPr>
          <p:cNvSpPr txBox="1"/>
          <p:nvPr/>
        </p:nvSpPr>
        <p:spPr>
          <a:xfrm>
            <a:off x="1825311" y="3290500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150cm</a:t>
            </a:r>
            <a:endParaRPr lang="en-US" altLang="ko-KR" sz="12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8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DB6B24-0C34-46B2-87F8-A0F52CB51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" t="7216" r="3944" b="6986"/>
          <a:stretch/>
        </p:blipFill>
        <p:spPr>
          <a:xfrm>
            <a:off x="3057417" y="1189642"/>
            <a:ext cx="3066005" cy="497486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5060990-3536-4DB4-B4BC-86B4E416500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622643" y="1828033"/>
            <a:ext cx="535051" cy="1106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B88AEF9-6B24-4792-B946-34A9DE9EE1D2}"/>
              </a:ext>
            </a:extLst>
          </p:cNvPr>
          <p:cNvCxnSpPr/>
          <p:nvPr/>
        </p:nvCxnSpPr>
        <p:spPr>
          <a:xfrm flipV="1">
            <a:off x="2167307" y="5147073"/>
            <a:ext cx="986914" cy="302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F1E238-5574-4B3A-A4AD-8220D995DCB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777631" y="1704440"/>
            <a:ext cx="1584176" cy="6182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ECB62F-47C6-4FC0-B3F7-355125DB297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508107" y="4649550"/>
            <a:ext cx="853700" cy="3981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FF1513-C6CA-4631-BBB3-2BA370D639A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670000" y="3682075"/>
            <a:ext cx="1971293" cy="5599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실외, 잔디, 오래된, 건물이(가) 표시된 사진&#10;&#10;자동 생성된 설명">
            <a:extLst>
              <a:ext uri="{FF2B5EF4-FFF2-40B4-BE49-F238E27FC236}">
                <a16:creationId xmlns:a16="http://schemas.microsoft.com/office/drawing/2014/main" id="{B1808553-D1CA-4A81-A098-9D13A40DE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807" y="1567535"/>
            <a:ext cx="2341829" cy="1510298"/>
          </a:xfrm>
          <a:prstGeom prst="rect">
            <a:avLst/>
          </a:prstGeom>
        </p:spPr>
      </p:pic>
      <p:pic>
        <p:nvPicPr>
          <p:cNvPr id="16" name="그림 15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C3A7E0F6-BFA7-44FD-99E6-D673DF0A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244544" y="1068455"/>
            <a:ext cx="2378099" cy="1519156"/>
          </a:xfrm>
          <a:prstGeom prst="rect">
            <a:avLst/>
          </a:prstGeom>
        </p:spPr>
      </p:pic>
      <p:pic>
        <p:nvPicPr>
          <p:cNvPr id="19" name="그림 18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88B58A08-E471-4BE4-A2E4-43775807C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4" y="4790895"/>
            <a:ext cx="2451693" cy="16083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E01F87-9B77-4EEC-8478-81948D5AF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807" y="3842094"/>
            <a:ext cx="2568269" cy="16149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F07129D-2296-4437-8251-24676D5F4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01" y="2877919"/>
            <a:ext cx="2378099" cy="1608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2AEDF-CAD6-4324-96E5-D8E63E850FB1}"/>
              </a:ext>
            </a:extLst>
          </p:cNvPr>
          <p:cNvSpPr txBox="1"/>
          <p:nvPr/>
        </p:nvSpPr>
        <p:spPr>
          <a:xfrm>
            <a:off x="4547540" y="6076384"/>
            <a:ext cx="166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World Creator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2362" y="184164"/>
            <a:ext cx="287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지역별로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출현하는 몬스터 다름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D158F2-82B0-4B90-945F-26B3378F98EE}"/>
              </a:ext>
            </a:extLst>
          </p:cNvPr>
          <p:cNvSpPr txBox="1"/>
          <p:nvPr/>
        </p:nvSpPr>
        <p:spPr>
          <a:xfrm>
            <a:off x="8015914" y="3689364"/>
            <a:ext cx="104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들판</a:t>
            </a:r>
            <a:endParaRPr lang="en-US" altLang="ko-KR" sz="16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E9D07-4F9E-4941-B187-24556AA0DABD}"/>
              </a:ext>
            </a:extLst>
          </p:cNvPr>
          <p:cNvSpPr txBox="1"/>
          <p:nvPr/>
        </p:nvSpPr>
        <p:spPr>
          <a:xfrm>
            <a:off x="7250171" y="1280007"/>
            <a:ext cx="167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연구소 본부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646E42-C783-4C55-B8F3-BB8EA0C351CD}"/>
              </a:ext>
            </a:extLst>
          </p:cNvPr>
          <p:cNvSpPr txBox="1"/>
          <p:nvPr/>
        </p:nvSpPr>
        <p:spPr>
          <a:xfrm>
            <a:off x="179512" y="933781"/>
            <a:ext cx="37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산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DB96FC-1F42-4F49-B2DE-3190EEC588FF}"/>
              </a:ext>
            </a:extLst>
          </p:cNvPr>
          <p:cNvSpPr txBox="1"/>
          <p:nvPr/>
        </p:nvSpPr>
        <p:spPr>
          <a:xfrm>
            <a:off x="203814" y="2752288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황야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44E86E-BDD7-419A-9BCC-53EB9C451E49}"/>
              </a:ext>
            </a:extLst>
          </p:cNvPr>
          <p:cNvSpPr txBox="1"/>
          <p:nvPr/>
        </p:nvSpPr>
        <p:spPr>
          <a:xfrm>
            <a:off x="136591" y="4649550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물가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5761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9844B9-6B6B-4441-B8F7-F319B5567780}"/>
              </a:ext>
            </a:extLst>
          </p:cNvPr>
          <p:cNvSpPr txBox="1"/>
          <p:nvPr/>
        </p:nvSpPr>
        <p:spPr>
          <a:xfrm>
            <a:off x="4499992" y="908720"/>
            <a:ext cx="4259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지역마다 다른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</a:t>
            </a:r>
            <a:endParaRPr lang="en-US" altLang="ko-KR" sz="32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      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(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수치는 미니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맵으로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알림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)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63096F-F4D9-4AFC-8D49-AF84217D4F7F}"/>
              </a:ext>
            </a:extLst>
          </p:cNvPr>
          <p:cNvSpPr txBox="1"/>
          <p:nvPr/>
        </p:nvSpPr>
        <p:spPr>
          <a:xfrm>
            <a:off x="6918855" y="63440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0% ~ 80%</a:t>
            </a:r>
            <a:endParaRPr lang="ko-KR" altLang="en-US" b="1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5BA6E0-DC6A-4353-B8C7-74155B4EDEFD}"/>
              </a:ext>
            </a:extLst>
          </p:cNvPr>
          <p:cNvSpPr/>
          <p:nvPr/>
        </p:nvSpPr>
        <p:spPr>
          <a:xfrm>
            <a:off x="2310722" y="5274799"/>
            <a:ext cx="1387087" cy="12000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6A9520-57F7-44F2-AC37-B4D45B034A85}"/>
              </a:ext>
            </a:extLst>
          </p:cNvPr>
          <p:cNvSpPr/>
          <p:nvPr/>
        </p:nvSpPr>
        <p:spPr>
          <a:xfrm>
            <a:off x="420590" y="4293376"/>
            <a:ext cx="1589527" cy="158389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017D8A-02CA-4533-B885-8F4A474AA2C3}"/>
              </a:ext>
            </a:extLst>
          </p:cNvPr>
          <p:cNvSpPr/>
          <p:nvPr/>
        </p:nvSpPr>
        <p:spPr>
          <a:xfrm>
            <a:off x="2010117" y="4115068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CED4BE5-3DF8-422F-98A2-DE8726B1FF0B}"/>
              </a:ext>
            </a:extLst>
          </p:cNvPr>
          <p:cNvSpPr/>
          <p:nvPr/>
        </p:nvSpPr>
        <p:spPr>
          <a:xfrm>
            <a:off x="2593873" y="2962274"/>
            <a:ext cx="1387087" cy="129614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31E6E1-62E4-433B-B920-F6E46584ABDD}"/>
              </a:ext>
            </a:extLst>
          </p:cNvPr>
          <p:cNvSpPr/>
          <p:nvPr/>
        </p:nvSpPr>
        <p:spPr>
          <a:xfrm>
            <a:off x="923635" y="2910750"/>
            <a:ext cx="1387087" cy="12961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7DCB2BF-8B44-48A9-A3F3-B6F419735BC7}"/>
              </a:ext>
            </a:extLst>
          </p:cNvPr>
          <p:cNvSpPr/>
          <p:nvPr/>
        </p:nvSpPr>
        <p:spPr>
          <a:xfrm>
            <a:off x="565416" y="2135894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13E39E-AD81-4ABE-9659-6AC640327927}"/>
              </a:ext>
            </a:extLst>
          </p:cNvPr>
          <p:cNvSpPr txBox="1"/>
          <p:nvPr/>
        </p:nvSpPr>
        <p:spPr>
          <a:xfrm>
            <a:off x="2010117" y="43722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CA147-E3FC-444D-B6FE-24C142847DAC}"/>
              </a:ext>
            </a:extLst>
          </p:cNvPr>
          <p:cNvSpPr txBox="1"/>
          <p:nvPr/>
        </p:nvSpPr>
        <p:spPr>
          <a:xfrm>
            <a:off x="2567014" y="572491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8EE044-B8A1-48B4-8FBA-834EC2D5F386}"/>
              </a:ext>
            </a:extLst>
          </p:cNvPr>
          <p:cNvSpPr txBox="1"/>
          <p:nvPr/>
        </p:nvSpPr>
        <p:spPr>
          <a:xfrm>
            <a:off x="1186040" y="33957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02C2-3D75-46C3-9C81-F5F8CB6DB68B}"/>
              </a:ext>
            </a:extLst>
          </p:cNvPr>
          <p:cNvSpPr txBox="1"/>
          <p:nvPr/>
        </p:nvSpPr>
        <p:spPr>
          <a:xfrm>
            <a:off x="565416" y="2401152"/>
            <a:ext cx="91646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3FB549-44E3-402B-A4E0-2DC693CF6D06}"/>
              </a:ext>
            </a:extLst>
          </p:cNvPr>
          <p:cNvSpPr txBox="1"/>
          <p:nvPr/>
        </p:nvSpPr>
        <p:spPr>
          <a:xfrm>
            <a:off x="2853619" y="345678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C60E67-4192-46CB-80DC-4A0B605F4D44}"/>
              </a:ext>
            </a:extLst>
          </p:cNvPr>
          <p:cNvSpPr txBox="1"/>
          <p:nvPr/>
        </p:nvSpPr>
        <p:spPr>
          <a:xfrm>
            <a:off x="764644" y="49414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499992" y="2096447"/>
            <a:ext cx="372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2.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수치에 따른 체력의 변화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C0881B-2BFC-461B-A505-EC2BD82043D3}"/>
              </a:ext>
            </a:extLst>
          </p:cNvPr>
          <p:cNvSpPr txBox="1"/>
          <p:nvPr/>
        </p:nvSpPr>
        <p:spPr>
          <a:xfrm>
            <a:off x="4563795" y="5101271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3.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플레이어의 방사능 대처방법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2ACA84-E629-43D9-B1A0-EB69BF6FCD89}"/>
              </a:ext>
            </a:extLst>
          </p:cNvPr>
          <p:cNvSpPr/>
          <p:nvPr/>
        </p:nvSpPr>
        <p:spPr>
          <a:xfrm>
            <a:off x="4738635" y="5336210"/>
            <a:ext cx="2349655" cy="58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4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pic>
        <p:nvPicPr>
          <p:cNvPr id="49" name="그림 48" descr="빨간색이(가) 표시된 사진&#10;&#10;자동 생성된 설명">
            <a:extLst>
              <a:ext uri="{FF2B5EF4-FFF2-40B4-BE49-F238E27FC236}">
                <a16:creationId xmlns:a16="http://schemas.microsoft.com/office/drawing/2014/main" id="{852CC616-A2BD-4167-A3BA-33F1A8D0D9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4591392" y="5966427"/>
            <a:ext cx="1074294" cy="728361"/>
          </a:xfrm>
          <a:prstGeom prst="rect">
            <a:avLst/>
          </a:prstGeom>
        </p:spPr>
      </p:pic>
      <p:sp>
        <p:nvSpPr>
          <p:cNvPr id="50" name="더하기 기호 49">
            <a:extLst>
              <a:ext uri="{FF2B5EF4-FFF2-40B4-BE49-F238E27FC236}">
                <a16:creationId xmlns:a16="http://schemas.microsoft.com/office/drawing/2014/main" id="{818EC6BB-6515-4066-B051-E5E76705BE62}"/>
              </a:ext>
            </a:extLst>
          </p:cNvPr>
          <p:cNvSpPr/>
          <p:nvPr/>
        </p:nvSpPr>
        <p:spPr>
          <a:xfrm>
            <a:off x="5805079" y="5869146"/>
            <a:ext cx="782543" cy="870557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1" name="그림 50" descr="테이블이(가) 표시된 사진&#10;&#10;자동 생성된 설명">
            <a:extLst>
              <a:ext uri="{FF2B5EF4-FFF2-40B4-BE49-F238E27FC236}">
                <a16:creationId xmlns:a16="http://schemas.microsoft.com/office/drawing/2014/main" id="{2818B775-F771-4001-B830-BBBB7D4BCD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87" y="5874821"/>
            <a:ext cx="782543" cy="828818"/>
          </a:xfrm>
          <a:prstGeom prst="rect">
            <a:avLst/>
          </a:prstGeom>
        </p:spPr>
      </p:pic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AF45E5D3-2D66-49B4-9036-040E45D11B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016012"/>
              </p:ext>
            </p:extLst>
          </p:nvPr>
        </p:nvGraphicFramePr>
        <p:xfrm>
          <a:off x="4427235" y="2486438"/>
          <a:ext cx="4521783" cy="2476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5437756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1901</TotalTime>
  <Words>1114</Words>
  <Application>Microsoft Office PowerPoint</Application>
  <PresentationFormat>화면 슬라이드 쇼(4:3)</PresentationFormat>
  <Paragraphs>344</Paragraphs>
  <Slides>30</Slides>
  <Notes>13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HY견고딕</vt:lpstr>
      <vt:lpstr>맑은 고딕</vt:lpstr>
      <vt:lpstr>양재본목각체M</vt:lpstr>
      <vt:lpstr>한컴 바겐세일 B</vt:lpstr>
      <vt:lpstr>Arial</vt:lpstr>
      <vt:lpstr>Arial Black</vt:lpstr>
      <vt:lpstr>1_Office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성선미</cp:lastModifiedBy>
  <cp:revision>206</cp:revision>
  <dcterms:created xsi:type="dcterms:W3CDTF">2016-10-28T15:58:08Z</dcterms:created>
  <dcterms:modified xsi:type="dcterms:W3CDTF">2019-12-12T09:16:19Z</dcterms:modified>
</cp:coreProperties>
</file>